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6" r:id="rId3"/>
    <p:sldId id="257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669088" cy="9802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2"/>
    <p:restoredTop sz="94694"/>
  </p:normalViewPr>
  <p:slideViewPr>
    <p:cSldViewPr>
      <p:cViewPr>
        <p:scale>
          <a:sx n="75" d="100"/>
          <a:sy n="75" d="100"/>
        </p:scale>
        <p:origin x="-85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7.jpe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78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992922-A317-EE47-AC89-583FD1BF3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B52E749-8674-A841-B7EB-9FEB78E47C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2948532-5F2B-0644-BCAC-AEC8D0B89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B8E981D-C042-C14E-89B5-0D8BD94C13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C04EEE-0373-2D4E-9E80-75AE7E127C85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C9CECAF-276C-6247-ACC1-54F9AE2EE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B72784D-04E0-B64A-9D01-AA3C36D6E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609E55-06F9-8246-8509-9429A177B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41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09404B-E540-AE4F-A311-574B68359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E5A1014-5DB5-AB49-B850-D390F8DAE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20225C-553A-7446-9955-DC7A63B57B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C04EEE-0373-2D4E-9E80-75AE7E127C85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84A1E4-8684-CA45-ABB7-8A5D8B221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CC735D-2BD6-3841-9F44-0CCFC523E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609E55-06F9-8246-8509-9429A177B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1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E9D8B1C-F460-6C4D-9DDF-CD94F67520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79C9BB5-836B-0E47-B94F-AF8FA8C62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E2A138-0CE9-BC4A-A8F6-AF3AF39555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C04EEE-0373-2D4E-9E80-75AE7E127C85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53A462-41BF-D347-B460-883FCCFC2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0385CC-2D5E-094E-9C91-D58F90EE0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609E55-06F9-8246-8509-9429A177B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23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1C4BCFCD-49EB-0A42-B523-6723BBEEFE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1" b="6556"/>
          <a:stretch/>
        </p:blipFill>
        <p:spPr>
          <a:xfrm>
            <a:off x="7524328" y="5586536"/>
            <a:ext cx="1400200" cy="114641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016011DB-422E-7F43-B08A-6A95C6468C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8002" r="3975" b="15093"/>
          <a:stretch/>
        </p:blipFill>
        <p:spPr>
          <a:xfrm>
            <a:off x="5076056" y="5968413"/>
            <a:ext cx="2304256" cy="46308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F107E804-A29D-814E-B696-A76E932B440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819" y="5626748"/>
            <a:ext cx="1620398" cy="114641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5B9B3BF0-EC82-B14C-83CC-F358F9BFFA8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42" y="5949193"/>
            <a:ext cx="2516507" cy="50152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9EE88B71-B43D-4B4D-991F-DF4842C1763F}"/>
              </a:ext>
            </a:extLst>
          </p:cNvPr>
          <p:cNvCxnSpPr/>
          <p:nvPr userDrawn="1"/>
        </p:nvCxnSpPr>
        <p:spPr>
          <a:xfrm>
            <a:off x="0" y="5526339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278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1C4BCFCD-49EB-0A42-B523-6723BBEEFE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1" b="6556"/>
          <a:stretch/>
        </p:blipFill>
        <p:spPr>
          <a:xfrm>
            <a:off x="7524328" y="5586536"/>
            <a:ext cx="1400200" cy="114641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016011DB-422E-7F43-B08A-6A95C6468C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8002" r="3975" b="15093"/>
          <a:stretch/>
        </p:blipFill>
        <p:spPr>
          <a:xfrm>
            <a:off x="5076056" y="5968413"/>
            <a:ext cx="2304256" cy="46308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F107E804-A29D-814E-B696-A76E932B440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819" y="5626748"/>
            <a:ext cx="1620398" cy="114641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5B9B3BF0-EC82-B14C-83CC-F358F9BFFA8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42" y="5949193"/>
            <a:ext cx="2516507" cy="50152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9EE88B71-B43D-4B4D-991F-DF4842C1763F}"/>
              </a:ext>
            </a:extLst>
          </p:cNvPr>
          <p:cNvCxnSpPr/>
          <p:nvPr userDrawn="1"/>
        </p:nvCxnSpPr>
        <p:spPr>
          <a:xfrm>
            <a:off x="0" y="5526339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363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9FDB27-D93A-A24B-A032-32BFD6566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91C475C-94FC-8746-8B87-E7E6CEC2DA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CECC9F-9EC2-574D-8A9B-35FEEE94CB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C04EEE-0373-2D4E-9E80-75AE7E127C85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9B4E3E-E81E-2C44-BDB1-F346CF53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B547D0-CCBA-AC41-B51C-7806D867C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609E55-06F9-8246-8509-9429A177B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0B7A36-CDE4-D544-9B4B-16669AC33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213652-AB31-724E-91A3-4E934426B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80C917-F0A4-0742-A071-8F42365833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C04EEE-0373-2D4E-9E80-75AE7E127C85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BFFE814-FFDC-9343-BCB4-452DE3853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EF5F9F-FF4E-2241-9E27-D541070AD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609E55-06F9-8246-8509-9429A177B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3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F305F6-CDB9-E94E-B752-C802D4FB5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76BF56-9F01-2742-BEB7-5F7270464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F0066B-DFEA-B243-A111-4696A32DB6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C04EEE-0373-2D4E-9E80-75AE7E127C85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E24A98-CBF7-E345-A74D-F1AF2FD7C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7A8E2D-7711-E443-8E7C-5C63327B6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609E55-06F9-8246-8509-9429A177B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76FDD7-CF51-DE40-9E1C-E53E25A1B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B5051AC-F259-0C40-99D3-4DF928F45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AE88C86-012C-2D40-A304-72DC78988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D1E18AB-DF6C-6948-B433-4B034351DF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C04EEE-0373-2D4E-9E80-75AE7E127C85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1A55EA8-6315-014C-9664-A91FE2642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F5FD2A2-61AE-474E-AD71-2ED137AA5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609E55-06F9-8246-8509-9429A177B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84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E353E4-B3FB-B940-BA01-362EBD13A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31C673D-25F7-6C44-8799-0AD46D566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C2A12BB-303E-3C43-BA6D-7C743F017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4234634-05B2-F242-A473-5A4276E508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7A70A29-B2EE-E243-985D-4290D875B6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F56E8F9-7939-AC44-A216-FEE851282D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C04EEE-0373-2D4E-9E80-75AE7E127C85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EC2655B-9D84-A645-9C05-B5335A2A1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2D57796-F075-3240-83C4-EC8B85B8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609E55-06F9-8246-8509-9429A177B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6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10FFEF-DF5B-8B42-905D-3D7C96E12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BDC0F17-654F-3041-9908-FA6DD0E585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C04EEE-0373-2D4E-9E80-75AE7E127C85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5931D3A-C4B6-F141-B3C9-83274F908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2A3AAD8-6B13-1144-9AFE-2A8625B04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609E55-06F9-8246-8509-9429A177B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3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0885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CFF88A-1D96-9849-97B0-40DD07630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0945AC-6E34-CC42-90D5-38583FB66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86B1A6B-9D75-334E-8FF0-BE698DCDF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C6C1BE2-54AF-564B-9BBF-7E6F0D2B00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C04EEE-0373-2D4E-9E80-75AE7E127C85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9882ED6-B30B-2343-8395-08EF7D6B2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F55BFD3-B8CA-5242-85F0-6A7922788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609E55-06F9-8246-8509-9429A177B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97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D8DFEDA4-97FE-AD4B-84DB-E54514CE9D3D}"/>
              </a:ext>
            </a:extLst>
          </p:cNvPr>
          <p:cNvSpPr txBox="1">
            <a:spLocks/>
          </p:cNvSpPr>
          <p:nvPr userDrawn="1"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xmlns="" id="{48378529-58FA-F948-8DE8-83CDCE5DE6B4}"/>
              </a:ext>
            </a:extLst>
          </p:cNvPr>
          <p:cNvSpPr txBox="1">
            <a:spLocks/>
          </p:cNvSpPr>
          <p:nvPr userDrawn="1"/>
        </p:nvSpPr>
        <p:spPr>
          <a:xfrm>
            <a:off x="628650" y="1340768"/>
            <a:ext cx="3867150" cy="417645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xmlns="" id="{C2D18BA7-8925-1F4B-AECF-A95F82EFB301}"/>
              </a:ext>
            </a:extLst>
          </p:cNvPr>
          <p:cNvSpPr txBox="1">
            <a:spLocks/>
          </p:cNvSpPr>
          <p:nvPr userDrawn="1"/>
        </p:nvSpPr>
        <p:spPr>
          <a:xfrm>
            <a:off x="4648200" y="1340768"/>
            <a:ext cx="3867150" cy="417645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1BF16D38-EF22-EF4F-850E-8101CECB00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1" b="6556"/>
          <a:stretch/>
        </p:blipFill>
        <p:spPr>
          <a:xfrm>
            <a:off x="6340152" y="5725322"/>
            <a:ext cx="1400200" cy="114641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CC52D06F-8B27-C14A-9E1C-5959AB5ED5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8002" r="3975" b="15093"/>
          <a:stretch/>
        </p:blipFill>
        <p:spPr>
          <a:xfrm>
            <a:off x="4355976" y="6103586"/>
            <a:ext cx="1940024" cy="38988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8913710F-E6AC-2743-8558-442F5DBB4E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81"/>
          <a:stretch/>
        </p:blipFill>
        <p:spPr>
          <a:xfrm>
            <a:off x="2771800" y="5834088"/>
            <a:ext cx="1400919" cy="92888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2A47AC26-411B-E94F-8224-449B4DD04459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53" y="6064436"/>
            <a:ext cx="2349223" cy="468187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6DA510A3-D79A-2647-A515-FD194E7AE8A4}"/>
              </a:ext>
            </a:extLst>
          </p:cNvPr>
          <p:cNvCxnSpPr/>
          <p:nvPr userDrawn="1"/>
        </p:nvCxnSpPr>
        <p:spPr>
          <a:xfrm>
            <a:off x="0" y="5712492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546E8819-4C05-DD47-BDD2-D5C56D410F79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877272"/>
            <a:ext cx="888470" cy="84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45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85" r:id="rId13"/>
    <p:sldLayoutId id="2147483698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0" Type="http://schemas.openxmlformats.org/officeDocument/2006/relationships/image" Target="../media/image17.png"/><Relationship Id="rId4" Type="http://schemas.openxmlformats.org/officeDocument/2006/relationships/image" Target="../media/image14.png"/><Relationship Id="rId9" Type="http://schemas.openxmlformats.org/officeDocument/2006/relationships/image" Target="../media/image20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716016" y="980728"/>
            <a:ext cx="4104456" cy="3024336"/>
          </a:xfrm>
          <a:prstGeom prst="rect">
            <a:avLst/>
          </a:prstGeom>
        </p:spPr>
        <p:txBody>
          <a:bodyPr/>
          <a:lstStyle/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Strategic Coordination of Social Care R&amp;D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81744" y="3861048"/>
            <a:ext cx="8780512" cy="1132111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GB" sz="2400" b="1" dirty="0"/>
              <a:t>Dr Dan Venables</a:t>
            </a:r>
          </a:p>
          <a:p>
            <a:pPr marL="0" indent="0" algn="ctr">
              <a:buNone/>
            </a:pPr>
            <a:r>
              <a:rPr lang="en-GB" sz="2400" dirty="0" err="1"/>
              <a:t>Ymchwil</a:t>
            </a:r>
            <a:r>
              <a:rPr lang="en-GB" sz="2400" dirty="0"/>
              <a:t> </a:t>
            </a:r>
            <a:r>
              <a:rPr lang="en-GB" sz="2400" dirty="0" err="1"/>
              <a:t>Iechyd</a:t>
            </a:r>
            <a:r>
              <a:rPr lang="en-GB" sz="2400" dirty="0"/>
              <a:t> a </a:t>
            </a:r>
            <a:r>
              <a:rPr lang="en-GB" sz="2400" dirty="0" err="1"/>
              <a:t>Gofal</a:t>
            </a:r>
            <a:r>
              <a:rPr lang="en-GB" sz="2400" dirty="0"/>
              <a:t> </a:t>
            </a:r>
            <a:r>
              <a:rPr lang="en-GB" sz="2400" dirty="0" err="1"/>
              <a:t>Cymru</a:t>
            </a:r>
            <a:r>
              <a:rPr lang="en-GB" sz="2400" dirty="0"/>
              <a:t>(LLC) / Health and Care Research Wales(WG)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78E32EF7-03B6-3B45-920B-02EB7911F92B}"/>
              </a:ext>
            </a:extLst>
          </p:cNvPr>
          <p:cNvSpPr txBox="1">
            <a:spLocks/>
          </p:cNvSpPr>
          <p:nvPr/>
        </p:nvSpPr>
        <p:spPr>
          <a:xfrm>
            <a:off x="395536" y="980728"/>
            <a:ext cx="4104456" cy="30243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>
                <a:solidFill>
                  <a:schemeClr val="accent5">
                    <a:lumMod val="75000"/>
                  </a:schemeClr>
                </a:solidFill>
              </a:rPr>
              <a:t>Cydlynu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5">
                    <a:lumMod val="75000"/>
                  </a:schemeClr>
                </a:solidFill>
              </a:rPr>
              <a:t>Strategol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5">
                    <a:lumMod val="75000"/>
                  </a:schemeClr>
                </a:solidFill>
              </a:rPr>
              <a:t>Ymchwil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GB" dirty="0" err="1">
                <a:solidFill>
                  <a:schemeClr val="accent5">
                    <a:lumMod val="75000"/>
                  </a:schemeClr>
                </a:solidFill>
              </a:rPr>
              <a:t>Datblygu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5">
                    <a:lumMod val="75000"/>
                  </a:schemeClr>
                </a:solidFill>
              </a:rPr>
              <a:t>Gofal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5">
                    <a:lumMod val="75000"/>
                  </a:schemeClr>
                </a:solidFill>
              </a:rPr>
              <a:t>Cymdeithasol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238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22024B80-EF4A-FB4F-B6AD-482559A4396F}"/>
              </a:ext>
            </a:extLst>
          </p:cNvPr>
          <p:cNvSpPr txBox="1">
            <a:spLocks/>
          </p:cNvSpPr>
          <p:nvPr/>
        </p:nvSpPr>
        <p:spPr>
          <a:xfrm>
            <a:off x="467544" y="332657"/>
            <a:ext cx="3868737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Arolwg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 o ‘r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gweithdy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xmlns="" id="{800406CD-B11E-4F4C-8060-D4A01FE7894E}"/>
              </a:ext>
            </a:extLst>
          </p:cNvPr>
          <p:cNvSpPr txBox="1">
            <a:spLocks/>
          </p:cNvSpPr>
          <p:nvPr/>
        </p:nvSpPr>
        <p:spPr>
          <a:xfrm>
            <a:off x="467544" y="1164282"/>
            <a:ext cx="3868737" cy="43529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US" sz="2000" dirty="0" err="1"/>
              <a:t>Gweithio</a:t>
            </a:r>
            <a:r>
              <a:rPr lang="en-US" sz="2000" dirty="0"/>
              <a:t> </a:t>
            </a:r>
            <a:r>
              <a:rPr lang="en-US" sz="2000" dirty="0" err="1"/>
              <a:t>ar</a:t>
            </a:r>
            <a:r>
              <a:rPr lang="en-US" sz="2000" dirty="0"/>
              <a:t> </a:t>
            </a:r>
            <a:r>
              <a:rPr lang="en-US" sz="2000" dirty="0" err="1"/>
              <a:t>fyrddau</a:t>
            </a:r>
            <a:r>
              <a:rPr lang="en-US" sz="2000" dirty="0"/>
              <a:t> </a:t>
            </a:r>
            <a:r>
              <a:rPr lang="en-US" sz="2000" dirty="0" err="1"/>
              <a:t>gyda</a:t>
            </a:r>
            <a:r>
              <a:rPr lang="en-US" sz="2000" dirty="0"/>
              <a:t> </a:t>
            </a:r>
            <a:r>
              <a:rPr lang="en-US" sz="2000" dirty="0" err="1"/>
              <a:t>chydlynydd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adnabod</a:t>
            </a:r>
            <a:r>
              <a:rPr lang="en-US" sz="2000" dirty="0"/>
              <a:t> </a:t>
            </a:r>
            <a:r>
              <a:rPr lang="en-US" sz="2000" dirty="0" err="1"/>
              <a:t>syniadau</a:t>
            </a:r>
            <a:r>
              <a:rPr lang="en-US" sz="2000" dirty="0"/>
              <a:t> </a:t>
            </a:r>
            <a:r>
              <a:rPr lang="en-US" sz="2000" dirty="0" err="1"/>
              <a:t>ymchwil</a:t>
            </a:r>
            <a:r>
              <a:rPr lang="en-US" sz="2000" dirty="0"/>
              <a:t> o </a:t>
            </a:r>
            <a:r>
              <a:rPr lang="en-US" sz="2000" dirty="0" err="1"/>
              <a:t>flaenoriaeth</a:t>
            </a:r>
            <a:r>
              <a:rPr lang="en-US" sz="2000" dirty="0"/>
              <a:t> </a:t>
            </a:r>
            <a:r>
              <a:rPr lang="en-US" sz="2000" dirty="0" err="1"/>
              <a:t>uchel</a:t>
            </a:r>
            <a:endParaRPr lang="en-US" sz="2000" dirty="0"/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US" sz="2000" dirty="0" err="1"/>
              <a:t>Dewis</a:t>
            </a:r>
            <a:r>
              <a:rPr lang="en-US" sz="2000" dirty="0"/>
              <a:t> 2-3 </a:t>
            </a:r>
            <a:r>
              <a:rPr lang="en-US" sz="2000" dirty="0" err="1"/>
              <a:t>flaenoriaeth</a:t>
            </a:r>
            <a:r>
              <a:rPr lang="en-US" sz="2000" dirty="0"/>
              <a:t> </a:t>
            </a:r>
            <a:r>
              <a:rPr lang="en-US" sz="2000" dirty="0" err="1"/>
              <a:t>i’w</a:t>
            </a:r>
            <a:r>
              <a:rPr lang="en-US" sz="2000" dirty="0"/>
              <a:t> </a:t>
            </a:r>
            <a:r>
              <a:rPr lang="en-US" sz="2000" dirty="0" err="1"/>
              <a:t>rhannu</a:t>
            </a:r>
            <a:r>
              <a:rPr lang="en-US" sz="2000" dirty="0"/>
              <a:t> </a:t>
            </a:r>
            <a:r>
              <a:rPr lang="en-US" sz="2000" dirty="0" err="1"/>
              <a:t>gyda’r</a:t>
            </a:r>
            <a:r>
              <a:rPr lang="en-US" sz="2000" dirty="0"/>
              <a:t> </a:t>
            </a:r>
            <a:r>
              <a:rPr lang="en-US" sz="2000" dirty="0" err="1"/>
              <a:t>gr</a:t>
            </a:r>
            <a:r>
              <a:rPr lang="en-US" sz="2000" dirty="0" err="1">
                <a:cs typeface="Arial"/>
              </a:rPr>
              <a:t>ŵp</a:t>
            </a:r>
            <a:r>
              <a:rPr lang="en-US" sz="2000" dirty="0">
                <a:cs typeface="Arial"/>
              </a:rPr>
              <a:t> </a:t>
            </a:r>
            <a:r>
              <a:rPr lang="en-US" sz="2000" dirty="0" err="1">
                <a:cs typeface="Arial"/>
              </a:rPr>
              <a:t>ehangach</a:t>
            </a:r>
            <a:r>
              <a:rPr lang="en-US" sz="18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en-US" sz="2000" i="1" dirty="0" err="1"/>
              <a:t>Amser</a:t>
            </a:r>
            <a:r>
              <a:rPr lang="en-US" sz="2000" i="1" dirty="0"/>
              <a:t> </a:t>
            </a:r>
            <a:r>
              <a:rPr lang="en-US" sz="2000" i="1" dirty="0" err="1"/>
              <a:t>coffi</a:t>
            </a:r>
            <a:endParaRPr lang="en-US" sz="2000" i="1" dirty="0"/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US" sz="2000" dirty="0" err="1"/>
              <a:t>Pleidleisio</a:t>
            </a:r>
            <a:r>
              <a:rPr lang="en-US" sz="2000" dirty="0"/>
              <a:t> </a:t>
            </a:r>
            <a:r>
              <a:rPr lang="en-US" sz="2000" dirty="0" err="1"/>
              <a:t>ar</a:t>
            </a:r>
            <a:r>
              <a:rPr lang="en-US" sz="2000" dirty="0"/>
              <a:t> y </a:t>
            </a:r>
            <a:r>
              <a:rPr lang="en-US" sz="2000" dirty="0" err="1"/>
              <a:t>blaenoriaethau</a:t>
            </a:r>
            <a:endParaRPr lang="en-US" sz="2000" dirty="0"/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US" sz="2000" dirty="0" err="1"/>
              <a:t>Cytuno</a:t>
            </a:r>
            <a:r>
              <a:rPr lang="en-US" sz="2000" dirty="0"/>
              <a:t> </a:t>
            </a:r>
            <a:r>
              <a:rPr lang="en-US" sz="2000" dirty="0" err="1"/>
              <a:t>ar</a:t>
            </a:r>
            <a:r>
              <a:rPr lang="en-US" sz="2000" dirty="0"/>
              <a:t> y </a:t>
            </a:r>
            <a:r>
              <a:rPr lang="en-US" sz="2000" dirty="0" err="1"/>
              <a:t>ffordd</a:t>
            </a:r>
            <a:r>
              <a:rPr lang="en-US" sz="2000" dirty="0"/>
              <a:t> </a:t>
            </a:r>
            <a:r>
              <a:rPr lang="en-US" sz="2000" dirty="0" err="1"/>
              <a:t>ymlaen</a:t>
            </a:r>
            <a:endParaRPr lang="en-US" sz="2000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xmlns="" id="{1CAEBBA9-8CBC-8B41-888F-22667CCA0054}"/>
              </a:ext>
            </a:extLst>
          </p:cNvPr>
          <p:cNvSpPr txBox="1">
            <a:spLocks/>
          </p:cNvSpPr>
          <p:nvPr/>
        </p:nvSpPr>
        <p:spPr>
          <a:xfrm>
            <a:off x="4466457" y="1164282"/>
            <a:ext cx="4263330" cy="43529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Work on tables with facilitator to identify high priority research ideas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Choose 2-3 priorities to share with the wider group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  <a:buNone/>
            </a:pPr>
            <a:endParaRPr lang="en-GB" sz="2000" i="1" dirty="0"/>
          </a:p>
          <a:p>
            <a:pPr marL="0" indent="0"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en-GB" sz="2000" i="1" dirty="0"/>
              <a:t>Break for coffee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Vote on the overall priorities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Agree way forward</a:t>
            </a:r>
          </a:p>
          <a:p>
            <a:pPr marL="0" indent="0">
              <a:buClr>
                <a:schemeClr val="accent5">
                  <a:lumMod val="75000"/>
                </a:schemeClr>
              </a:buClr>
              <a:buNone/>
            </a:pPr>
            <a:endParaRPr lang="en-GB" sz="2000" dirty="0"/>
          </a:p>
          <a:p>
            <a:pPr marL="0" indent="0">
              <a:buClr>
                <a:schemeClr val="accent5">
                  <a:lumMod val="75000"/>
                </a:schemeClr>
              </a:buClr>
              <a:buNone/>
            </a:pPr>
            <a:endParaRPr lang="en-GB" sz="20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3415CECD-6B8E-1D4B-BCC8-45059EDD98BB}"/>
              </a:ext>
            </a:extLst>
          </p:cNvPr>
          <p:cNvSpPr txBox="1">
            <a:spLocks/>
          </p:cNvSpPr>
          <p:nvPr/>
        </p:nvSpPr>
        <p:spPr>
          <a:xfrm>
            <a:off x="4463636" y="332656"/>
            <a:ext cx="4194143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Overview of the workshop exercise</a:t>
            </a:r>
          </a:p>
          <a:p>
            <a:pPr marL="228600" indent="-228600"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sz="20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9119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5813DE79-A049-594B-A9F5-994A7C2076FA}"/>
              </a:ext>
            </a:extLst>
          </p:cNvPr>
          <p:cNvSpPr txBox="1">
            <a:spLocks/>
          </p:cNvSpPr>
          <p:nvPr/>
        </p:nvSpPr>
        <p:spPr>
          <a:xfrm>
            <a:off x="467544" y="332657"/>
            <a:ext cx="3868737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Prif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syniadau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 o bob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bwrdd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xmlns="" id="{08DE5C43-3FF7-464C-BF88-C7BABA59E254}"/>
              </a:ext>
            </a:extLst>
          </p:cNvPr>
          <p:cNvSpPr txBox="1">
            <a:spLocks/>
          </p:cNvSpPr>
          <p:nvPr/>
        </p:nvSpPr>
        <p:spPr>
          <a:xfrm>
            <a:off x="467544" y="1340768"/>
            <a:ext cx="3868737" cy="41764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  <a:buAutoNum type="arabicPeriod"/>
            </a:pPr>
            <a:r>
              <a:rPr lang="en-US" sz="2000" dirty="0" err="1"/>
              <a:t>Syniad</a:t>
            </a:r>
            <a:endParaRPr lang="en-US" sz="2000" dirty="0"/>
          </a:p>
          <a:p>
            <a:pPr marL="342900" indent="-342900"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  <a:buAutoNum type="arabicPeriod"/>
            </a:pPr>
            <a:r>
              <a:rPr lang="en-US" sz="2000" dirty="0" err="1"/>
              <a:t>Syniad</a:t>
            </a:r>
            <a:endParaRPr lang="en-US" sz="2000" dirty="0"/>
          </a:p>
          <a:p>
            <a:pPr marL="342900" indent="-342900"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  <a:buAutoNum type="arabicPeriod"/>
            </a:pPr>
            <a:r>
              <a:rPr lang="en-US" sz="2000" dirty="0" err="1"/>
              <a:t>Ayyb</a:t>
            </a:r>
            <a:endParaRPr lang="en-US" sz="2000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xmlns="" id="{3838E572-DE1A-A640-A622-DC2C5378ADB9}"/>
              </a:ext>
            </a:extLst>
          </p:cNvPr>
          <p:cNvSpPr txBox="1">
            <a:spLocks/>
          </p:cNvSpPr>
          <p:nvPr/>
        </p:nvSpPr>
        <p:spPr>
          <a:xfrm>
            <a:off x="4466457" y="1340768"/>
            <a:ext cx="4263330" cy="41764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GB" sz="2000" dirty="0"/>
              <a:t>Idea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Idea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etc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07735EDB-701E-C744-963F-7282B5F8F374}"/>
              </a:ext>
            </a:extLst>
          </p:cNvPr>
          <p:cNvSpPr txBox="1">
            <a:spLocks/>
          </p:cNvSpPr>
          <p:nvPr/>
        </p:nvSpPr>
        <p:spPr>
          <a:xfrm>
            <a:off x="4463636" y="332656"/>
            <a:ext cx="4194143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Top ideas from each table</a:t>
            </a:r>
          </a:p>
          <a:p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273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41D5D5FB-AB7B-4141-9565-D323201F3E8E}"/>
              </a:ext>
            </a:extLst>
          </p:cNvPr>
          <p:cNvSpPr txBox="1">
            <a:spLocks/>
          </p:cNvSpPr>
          <p:nvPr/>
        </p:nvSpPr>
        <p:spPr>
          <a:xfrm>
            <a:off x="467544" y="332657"/>
            <a:ext cx="3868737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Camau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Nesaf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xmlns="" id="{62E2CCA6-7DD2-0640-94C5-FE6471AB7421}"/>
              </a:ext>
            </a:extLst>
          </p:cNvPr>
          <p:cNvSpPr txBox="1">
            <a:spLocks/>
          </p:cNvSpPr>
          <p:nvPr/>
        </p:nvSpPr>
        <p:spPr>
          <a:xfrm>
            <a:off x="467544" y="1340768"/>
            <a:ext cx="3868737" cy="41764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US" sz="2000" dirty="0" err="1"/>
              <a:t>Bydd</a:t>
            </a:r>
            <a:r>
              <a:rPr lang="en-US" sz="2000" dirty="0"/>
              <a:t> LLC a </a:t>
            </a:r>
            <a:r>
              <a:rPr lang="en-US" sz="2000" dirty="0" err="1"/>
              <a:t>Bancdata</a:t>
            </a:r>
            <a:r>
              <a:rPr lang="en-US" sz="2000" dirty="0"/>
              <a:t> Sail </a:t>
            </a:r>
            <a:r>
              <a:rPr lang="en-US" sz="2000" dirty="0" err="1"/>
              <a:t>yn</a:t>
            </a:r>
            <a:r>
              <a:rPr lang="en-US" sz="2000" dirty="0"/>
              <a:t> </a:t>
            </a:r>
            <a:r>
              <a:rPr lang="en-US" sz="2000" dirty="0" err="1"/>
              <a:t>asesu</a:t>
            </a:r>
            <a:r>
              <a:rPr lang="en-US" sz="2000" dirty="0"/>
              <a:t> </a:t>
            </a:r>
            <a:r>
              <a:rPr lang="en-US" sz="2000" dirty="0" err="1"/>
              <a:t>cwestiynau</a:t>
            </a:r>
            <a:r>
              <a:rPr lang="en-US" sz="2000" dirty="0"/>
              <a:t> </a:t>
            </a:r>
            <a:r>
              <a:rPr lang="en-US" sz="2000" dirty="0" err="1"/>
              <a:t>ymchwil</a:t>
            </a:r>
            <a:r>
              <a:rPr lang="en-US" sz="2000" dirty="0"/>
              <a:t> </a:t>
            </a:r>
            <a:r>
              <a:rPr lang="en-US" sz="2000" dirty="0" err="1"/>
              <a:t>cysylltu</a:t>
            </a:r>
            <a:r>
              <a:rPr lang="en-US" sz="2000" dirty="0"/>
              <a:t> data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US" sz="2000" dirty="0" err="1"/>
              <a:t>Bydd</a:t>
            </a:r>
            <a:r>
              <a:rPr lang="en-US" sz="2000" dirty="0"/>
              <a:t> </a:t>
            </a:r>
            <a:r>
              <a:rPr lang="en-US" sz="2000" dirty="0" err="1"/>
              <a:t>Ysgol</a:t>
            </a:r>
            <a:r>
              <a:rPr lang="en-US" sz="2000" dirty="0"/>
              <a:t> </a:t>
            </a:r>
            <a:r>
              <a:rPr lang="en-US" sz="2000" dirty="0" err="1"/>
              <a:t>Ymchwil</a:t>
            </a:r>
            <a:r>
              <a:rPr lang="en-US" sz="2000" dirty="0"/>
              <a:t> </a:t>
            </a:r>
            <a:r>
              <a:rPr lang="en-US" sz="2000" dirty="0" err="1"/>
              <a:t>Gofal</a:t>
            </a:r>
            <a:r>
              <a:rPr lang="en-US" sz="2000" dirty="0"/>
              <a:t> </a:t>
            </a:r>
            <a:r>
              <a:rPr lang="en-US" sz="2000" dirty="0" err="1"/>
              <a:t>Caymdeithasol</a:t>
            </a:r>
            <a:r>
              <a:rPr lang="en-US" sz="2000" dirty="0"/>
              <a:t> </a:t>
            </a:r>
            <a:r>
              <a:rPr lang="en-US" sz="2000" dirty="0" err="1"/>
              <a:t>Cymru</a:t>
            </a:r>
            <a:r>
              <a:rPr lang="en-US" sz="2000" dirty="0"/>
              <a:t> </a:t>
            </a:r>
            <a:r>
              <a:rPr lang="en-US" sz="2000" dirty="0" err="1"/>
              <a:t>yn</a:t>
            </a:r>
            <a:r>
              <a:rPr lang="en-US" sz="2000" dirty="0"/>
              <a:t> </a:t>
            </a:r>
            <a:r>
              <a:rPr lang="en-US" sz="2000" dirty="0" err="1"/>
              <a:t>asesu’r</a:t>
            </a:r>
            <a:r>
              <a:rPr lang="en-US" sz="2000" dirty="0"/>
              <a:t> </a:t>
            </a:r>
            <a:r>
              <a:rPr lang="en-US" sz="2000" dirty="0" err="1"/>
              <a:t>cwestiynau</a:t>
            </a:r>
            <a:r>
              <a:rPr lang="en-US" sz="2000" dirty="0"/>
              <a:t> </a:t>
            </a:r>
            <a:r>
              <a:rPr lang="en-US" sz="2000" dirty="0" err="1"/>
              <a:t>ymchwil</a:t>
            </a:r>
            <a:r>
              <a:rPr lang="en-US" sz="2000" dirty="0"/>
              <a:t> </a:t>
            </a:r>
            <a:r>
              <a:rPr lang="en-US" sz="2000" dirty="0" err="1"/>
              <a:t>eraill</a:t>
            </a:r>
            <a:endParaRPr lang="en-US" sz="2000" dirty="0"/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US" sz="2000" dirty="0" err="1"/>
              <a:t>Bydd</a:t>
            </a:r>
            <a:r>
              <a:rPr lang="en-US" sz="2000" dirty="0"/>
              <a:t> </a:t>
            </a:r>
            <a:r>
              <a:rPr lang="en-US" sz="2000" dirty="0" err="1"/>
              <a:t>Gofal</a:t>
            </a:r>
            <a:r>
              <a:rPr lang="en-US" sz="2000" dirty="0"/>
              <a:t> </a:t>
            </a:r>
            <a:r>
              <a:rPr lang="en-US" sz="2000" dirty="0" err="1"/>
              <a:t>Cymdeithasol</a:t>
            </a:r>
            <a:r>
              <a:rPr lang="en-US" sz="2000" dirty="0"/>
              <a:t> </a:t>
            </a:r>
            <a:r>
              <a:rPr lang="en-US" sz="2000" dirty="0" err="1"/>
              <a:t>Cymru</a:t>
            </a:r>
            <a:r>
              <a:rPr lang="en-US" sz="2000" dirty="0"/>
              <a:t> </a:t>
            </a:r>
            <a:r>
              <a:rPr lang="en-US" sz="2000" dirty="0" err="1"/>
              <a:t>yn</a:t>
            </a:r>
            <a:r>
              <a:rPr lang="en-US" sz="2000" dirty="0"/>
              <a:t> </a:t>
            </a:r>
            <a:r>
              <a:rPr lang="en-US" sz="2000" dirty="0" err="1"/>
              <a:t>eich</a:t>
            </a:r>
            <a:r>
              <a:rPr lang="en-US" sz="2000" dirty="0"/>
              <a:t> </a:t>
            </a:r>
            <a:r>
              <a:rPr lang="en-US" sz="2000" dirty="0" err="1"/>
              <a:t>diweddaru</a:t>
            </a:r>
            <a:r>
              <a:rPr lang="en-US" sz="2000" dirty="0"/>
              <a:t> </a:t>
            </a:r>
            <a:r>
              <a:rPr lang="en-US" sz="2000" dirty="0" err="1"/>
              <a:t>ar</a:t>
            </a:r>
            <a:r>
              <a:rPr lang="en-US" sz="2000" dirty="0"/>
              <a:t> y </a:t>
            </a:r>
            <a:r>
              <a:rPr lang="en-US" sz="2000" dirty="0" err="1"/>
              <a:t>cynnydd</a:t>
            </a:r>
            <a:r>
              <a:rPr lang="en-US" sz="2000" dirty="0"/>
              <a:t> </a:t>
            </a:r>
            <a:r>
              <a:rPr lang="en-US" sz="2000" dirty="0" err="1"/>
              <a:t>a’r</a:t>
            </a:r>
            <a:r>
              <a:rPr lang="en-US" sz="2000" dirty="0"/>
              <a:t> </a:t>
            </a:r>
            <a:r>
              <a:rPr lang="en-US" sz="2000" dirty="0" err="1"/>
              <a:t>penderfyniadau</a:t>
            </a:r>
            <a:r>
              <a:rPr lang="en-US" sz="2000" dirty="0"/>
              <a:t> </a:t>
            </a:r>
            <a:r>
              <a:rPr lang="en-US" sz="2000" dirty="0" err="1"/>
              <a:t>sy’n</a:t>
            </a:r>
            <a:r>
              <a:rPr lang="en-US" sz="2000" dirty="0"/>
              <a:t> </a:t>
            </a:r>
            <a:r>
              <a:rPr lang="en-US" sz="2000" dirty="0" err="1"/>
              <a:t>cael</a:t>
            </a:r>
            <a:r>
              <a:rPr lang="en-US" sz="2000" dirty="0"/>
              <a:t> </a:t>
            </a:r>
            <a:r>
              <a:rPr lang="en-US" sz="2000" dirty="0" err="1"/>
              <a:t>eu</a:t>
            </a:r>
            <a:r>
              <a:rPr lang="en-US" sz="2000" dirty="0"/>
              <a:t> </a:t>
            </a:r>
            <a:r>
              <a:rPr lang="en-US" sz="2000" dirty="0" err="1"/>
              <a:t>gwneud</a:t>
            </a:r>
            <a:endParaRPr lang="en-US" sz="2000" dirty="0"/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US" sz="2000" dirty="0" err="1"/>
              <a:t>Cyfarwyddwyr</a:t>
            </a:r>
            <a:r>
              <a:rPr lang="en-US" sz="2000" dirty="0"/>
              <a:t> a </a:t>
            </a:r>
            <a:r>
              <a:rPr lang="en-US" sz="2000" dirty="0" err="1"/>
              <a:t>Phenaethiaid</a:t>
            </a:r>
            <a:r>
              <a:rPr lang="en-US" sz="2000" dirty="0"/>
              <a:t> </a:t>
            </a:r>
            <a:r>
              <a:rPr lang="en-US" sz="2000" dirty="0" err="1"/>
              <a:t>Gwasanaethau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gefnogi</a:t>
            </a:r>
            <a:r>
              <a:rPr lang="en-US" sz="2000" dirty="0"/>
              <a:t> </a:t>
            </a:r>
            <a:r>
              <a:rPr lang="en-US" sz="2000" dirty="0" err="1"/>
              <a:t>ymchwil</a:t>
            </a:r>
            <a:r>
              <a:rPr lang="en-US" sz="2000" dirty="0"/>
              <a:t> a </a:t>
            </a:r>
            <a:r>
              <a:rPr lang="en-US" sz="2000" dirty="0" err="1"/>
              <a:t>chasglu</a:t>
            </a:r>
            <a:r>
              <a:rPr lang="en-US" sz="2000" dirty="0"/>
              <a:t> data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xmlns="" id="{084B6613-9C10-C944-A3B1-5675F907DEAA}"/>
              </a:ext>
            </a:extLst>
          </p:cNvPr>
          <p:cNvSpPr txBox="1">
            <a:spLocks/>
          </p:cNvSpPr>
          <p:nvPr/>
        </p:nvSpPr>
        <p:spPr>
          <a:xfrm>
            <a:off x="4466457" y="1340768"/>
            <a:ext cx="4263330" cy="4176464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WG and Sail Databank to assess data linkage research questions 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Wales School for Social Care Research to assess other research questions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Social Care Wales to update you on  progress of research and decisions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Directors and Heads of Services to support research and data collection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endParaRPr lang="en-GB" sz="20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6025A588-9F73-1D4B-995E-FB498C0DE3F4}"/>
              </a:ext>
            </a:extLst>
          </p:cNvPr>
          <p:cNvSpPr txBox="1">
            <a:spLocks/>
          </p:cNvSpPr>
          <p:nvPr/>
        </p:nvSpPr>
        <p:spPr>
          <a:xfrm>
            <a:off x="4463636" y="332656"/>
            <a:ext cx="4194143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What’s next</a:t>
            </a:r>
          </a:p>
        </p:txBody>
      </p:sp>
    </p:spTree>
    <p:extLst>
      <p:ext uri="{BB962C8B-B14F-4D97-AF65-F5344CB8AC3E}">
        <p14:creationId xmlns:p14="http://schemas.microsoft.com/office/powerpoint/2010/main" val="901113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1C09A782-0C66-4242-856B-A0BD683BDC84}"/>
              </a:ext>
            </a:extLst>
          </p:cNvPr>
          <p:cNvSpPr txBox="1">
            <a:spLocks/>
          </p:cNvSpPr>
          <p:nvPr/>
        </p:nvSpPr>
        <p:spPr>
          <a:xfrm>
            <a:off x="611560" y="404665"/>
            <a:ext cx="3868737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 err="1">
                <a:solidFill>
                  <a:schemeClr val="accent1"/>
                </a:solidFill>
              </a:rPr>
              <a:t>Sefydliadau</a:t>
            </a:r>
            <a:r>
              <a:rPr lang="en-GB" sz="2400" b="1" dirty="0">
                <a:solidFill>
                  <a:schemeClr val="accent1"/>
                </a:solidFill>
              </a:rPr>
              <a:t> </a:t>
            </a:r>
            <a:r>
              <a:rPr lang="en-GB" sz="2400" b="1" dirty="0" err="1">
                <a:solidFill>
                  <a:schemeClr val="accent1"/>
                </a:solidFill>
              </a:rPr>
              <a:t>sy’n</a:t>
            </a:r>
            <a:r>
              <a:rPr lang="en-GB" sz="2400" b="1" dirty="0">
                <a:solidFill>
                  <a:schemeClr val="accent1"/>
                </a:solidFill>
              </a:rPr>
              <a:t> </a:t>
            </a:r>
            <a:r>
              <a:rPr lang="en-GB" sz="2400" b="1" dirty="0" err="1">
                <a:solidFill>
                  <a:schemeClr val="accent1"/>
                </a:solidFill>
              </a:rPr>
              <a:t>cydweithio</a:t>
            </a:r>
            <a:endParaRPr lang="en-GB" sz="2400" b="1" dirty="0">
              <a:solidFill>
                <a:schemeClr val="accent1"/>
              </a:solidFill>
            </a:endParaRPr>
          </a:p>
          <a:p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xmlns="" id="{F0EAFCC4-99D2-E242-89D4-2EC08AA7F651}"/>
              </a:ext>
            </a:extLst>
          </p:cNvPr>
          <p:cNvSpPr txBox="1">
            <a:spLocks/>
          </p:cNvSpPr>
          <p:nvPr/>
        </p:nvSpPr>
        <p:spPr>
          <a:xfrm>
            <a:off x="611561" y="1492694"/>
            <a:ext cx="3868737" cy="404462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000" dirty="0" err="1"/>
              <a:t>Ymchwil</a:t>
            </a:r>
            <a:r>
              <a:rPr lang="en-US" sz="2000" dirty="0"/>
              <a:t> </a:t>
            </a:r>
            <a:r>
              <a:rPr lang="en-US" sz="2000" dirty="0" err="1"/>
              <a:t>Iechyd</a:t>
            </a:r>
            <a:r>
              <a:rPr lang="en-US" sz="2000" dirty="0"/>
              <a:t> a </a:t>
            </a:r>
            <a:r>
              <a:rPr lang="en-US" sz="2000" dirty="0" err="1"/>
              <a:t>Gofal</a:t>
            </a:r>
            <a:r>
              <a:rPr lang="en-US" sz="2000" dirty="0"/>
              <a:t> </a:t>
            </a:r>
            <a:r>
              <a:rPr lang="en-US" sz="2000" dirty="0" err="1"/>
              <a:t>Cymru</a:t>
            </a:r>
            <a:r>
              <a:rPr lang="en-US" sz="2000" dirty="0"/>
              <a:t> (LLC)</a:t>
            </a:r>
            <a:endParaRPr lang="en-GB" sz="2000" dirty="0"/>
          </a:p>
          <a:p>
            <a:pPr marL="342900" indent="-342900"/>
            <a:r>
              <a:rPr lang="en-GB" sz="2000" dirty="0" err="1"/>
              <a:t>Ysgol</a:t>
            </a:r>
            <a:r>
              <a:rPr lang="en-GB" sz="2000" dirty="0"/>
              <a:t> </a:t>
            </a:r>
            <a:r>
              <a:rPr lang="en-GB" sz="2000" dirty="0" err="1"/>
              <a:t>Ymchwil</a:t>
            </a:r>
            <a:r>
              <a:rPr lang="en-GB" sz="2000" dirty="0"/>
              <a:t> </a:t>
            </a:r>
            <a:r>
              <a:rPr lang="en-GB" sz="2000" dirty="0" err="1"/>
              <a:t>Gofal</a:t>
            </a:r>
            <a:r>
              <a:rPr lang="en-GB" sz="2000" dirty="0"/>
              <a:t> </a:t>
            </a:r>
            <a:r>
              <a:rPr lang="en-GB" sz="2000" dirty="0" err="1"/>
              <a:t>Cymdeithasol</a:t>
            </a:r>
            <a:r>
              <a:rPr lang="en-GB" sz="2000" dirty="0"/>
              <a:t> </a:t>
            </a:r>
            <a:r>
              <a:rPr lang="en-GB" sz="2000" dirty="0" err="1"/>
              <a:t>Cymru</a:t>
            </a:r>
            <a:endParaRPr lang="en-GB" sz="2000" dirty="0"/>
          </a:p>
          <a:p>
            <a:pPr marL="342900" indent="-342900"/>
            <a:r>
              <a:rPr lang="en-US" sz="2000" dirty="0" err="1"/>
              <a:t>Gofal</a:t>
            </a:r>
            <a:r>
              <a:rPr lang="en-US" sz="2000" dirty="0"/>
              <a:t> </a:t>
            </a:r>
            <a:r>
              <a:rPr lang="en-US" sz="2000" dirty="0" err="1"/>
              <a:t>Cymdeithasol</a:t>
            </a:r>
            <a:r>
              <a:rPr lang="en-US" sz="2000" dirty="0"/>
              <a:t> </a:t>
            </a:r>
            <a:r>
              <a:rPr lang="en-US" sz="2000" dirty="0" err="1"/>
              <a:t>Cymru</a:t>
            </a:r>
            <a:endParaRPr lang="en-GB" sz="2000" dirty="0"/>
          </a:p>
          <a:p>
            <a:pPr marL="342900" indent="-342900"/>
            <a:r>
              <a:rPr lang="en-GB" sz="2000" dirty="0"/>
              <a:t>Banc data </a:t>
            </a:r>
            <a:r>
              <a:rPr lang="en-GB" sz="2000" dirty="0" err="1"/>
              <a:t>Cysylltu</a:t>
            </a:r>
            <a:r>
              <a:rPr lang="en-GB" sz="2000" dirty="0"/>
              <a:t> </a:t>
            </a:r>
            <a:r>
              <a:rPr lang="en-GB" sz="2000" dirty="0" err="1"/>
              <a:t>Gwybodaeth</a:t>
            </a:r>
            <a:r>
              <a:rPr lang="en-GB" sz="2000" dirty="0"/>
              <a:t> </a:t>
            </a:r>
            <a:r>
              <a:rPr lang="en-GB" sz="2000" dirty="0" err="1"/>
              <a:t>Dienw</a:t>
            </a:r>
            <a:r>
              <a:rPr lang="en-GB" sz="2000" dirty="0"/>
              <a:t>(SAIL)</a:t>
            </a:r>
          </a:p>
          <a:p>
            <a:pPr marL="342900" indent="-342900"/>
            <a:r>
              <a:rPr lang="en-GB" sz="2000" dirty="0" err="1"/>
              <a:t>Gwasanaeth</a:t>
            </a:r>
            <a:r>
              <a:rPr lang="en-GB" sz="2000" dirty="0"/>
              <a:t> </a:t>
            </a:r>
            <a:r>
              <a:rPr lang="en-GB" sz="2000" dirty="0" err="1"/>
              <a:t>Gwybodaeth</a:t>
            </a:r>
            <a:r>
              <a:rPr lang="en-GB" sz="2000" dirty="0"/>
              <a:t> a </a:t>
            </a:r>
            <a:r>
              <a:rPr lang="en-GB" sz="2000" dirty="0" err="1"/>
              <a:t>Dadansoddi</a:t>
            </a:r>
            <a:r>
              <a:rPr lang="en-GB" sz="2000" dirty="0"/>
              <a:t> (GGD), </a:t>
            </a:r>
            <a:r>
              <a:rPr lang="en-GB" sz="2000" dirty="0" err="1"/>
              <a:t>Llywodraeth</a:t>
            </a:r>
            <a:r>
              <a:rPr lang="en-GB" sz="2000" dirty="0"/>
              <a:t> Cymru</a:t>
            </a:r>
            <a:endParaRPr lang="en-US" sz="2000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xmlns="" id="{68B21F02-73CA-CB44-A9D1-6B4DD3E7F19F}"/>
              </a:ext>
            </a:extLst>
          </p:cNvPr>
          <p:cNvSpPr txBox="1">
            <a:spLocks/>
          </p:cNvSpPr>
          <p:nvPr/>
        </p:nvSpPr>
        <p:spPr>
          <a:xfrm>
            <a:off x="4610473" y="1484784"/>
            <a:ext cx="3887788" cy="404462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Health and Care Research Wales (WG)</a:t>
            </a:r>
          </a:p>
          <a:p>
            <a:pPr>
              <a:lnSpc>
                <a:spcPct val="100000"/>
              </a:lnSpc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Wales School for Social Care Research</a:t>
            </a:r>
          </a:p>
          <a:p>
            <a:pPr>
              <a:lnSpc>
                <a:spcPct val="100000"/>
              </a:lnSpc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Social Care Wales</a:t>
            </a:r>
          </a:p>
          <a:p>
            <a:pPr>
              <a:lnSpc>
                <a:spcPct val="100000"/>
              </a:lnSpc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Secure Anonymised Information Linkage Databank (SAIL)</a:t>
            </a:r>
          </a:p>
          <a:p>
            <a:pPr>
              <a:lnSpc>
                <a:spcPct val="100000"/>
              </a:lnSpc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Knowledge </a:t>
            </a:r>
            <a:r>
              <a:rPr lang="en-GB" sz="2000"/>
              <a:t>and </a:t>
            </a:r>
            <a:r>
              <a:rPr lang="en-GB" sz="2000" smtClean="0"/>
              <a:t>Analytical</a:t>
            </a:r>
            <a:r>
              <a:rPr lang="en-GB" sz="2000" smtClean="0"/>
              <a:t> </a:t>
            </a:r>
            <a:r>
              <a:rPr lang="en-GB" sz="2000" dirty="0"/>
              <a:t>Services (KAS), Welsh Government</a:t>
            </a:r>
          </a:p>
          <a:p>
            <a:pPr>
              <a:lnSpc>
                <a:spcPct val="100000"/>
              </a:lnSpc>
              <a:buClr>
                <a:schemeClr val="accent5">
                  <a:lumMod val="75000"/>
                </a:schemeClr>
              </a:buClr>
            </a:pPr>
            <a:endParaRPr lang="en-GB" sz="20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A864656A-C017-FF4C-8F23-66B215CB0E0B}"/>
              </a:ext>
            </a:extLst>
          </p:cNvPr>
          <p:cNvSpPr txBox="1">
            <a:spLocks/>
          </p:cNvSpPr>
          <p:nvPr/>
        </p:nvSpPr>
        <p:spPr>
          <a:xfrm>
            <a:off x="4607652" y="404664"/>
            <a:ext cx="3868737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Collaborating Organisations</a:t>
            </a:r>
          </a:p>
          <a:p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190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A68C52A2-C7A4-E34D-943E-187158E2E753}"/>
              </a:ext>
            </a:extLst>
          </p:cNvPr>
          <p:cNvSpPr txBox="1">
            <a:spLocks/>
          </p:cNvSpPr>
          <p:nvPr/>
        </p:nvSpPr>
        <p:spPr>
          <a:xfrm>
            <a:off x="467544" y="332657"/>
            <a:ext cx="3868737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b="1" dirty="0" err="1">
                <a:solidFill>
                  <a:schemeClr val="accent1"/>
                </a:solidFill>
              </a:rPr>
              <a:t>Gr</a:t>
            </a:r>
            <a:r>
              <a:rPr lang="en-GB" sz="2000" b="1" dirty="0" err="1">
                <a:solidFill>
                  <a:schemeClr val="accent1"/>
                </a:solidFill>
                <a:cs typeface="Arial"/>
              </a:rPr>
              <a:t>ŵp</a:t>
            </a:r>
            <a:r>
              <a:rPr lang="en-GB" sz="2000" b="1" dirty="0">
                <a:solidFill>
                  <a:schemeClr val="accent1"/>
                </a:solidFill>
                <a:cs typeface="Arial"/>
              </a:rPr>
              <a:t> </a:t>
            </a:r>
            <a:r>
              <a:rPr lang="en-GB" sz="2000" b="1" dirty="0" err="1">
                <a:solidFill>
                  <a:schemeClr val="accent1"/>
                </a:solidFill>
                <a:cs typeface="Arial"/>
              </a:rPr>
              <a:t>Cydlynu</a:t>
            </a:r>
            <a:r>
              <a:rPr lang="en-GB" sz="2000" b="1" dirty="0">
                <a:solidFill>
                  <a:schemeClr val="accent1"/>
                </a:solidFill>
                <a:cs typeface="Arial"/>
              </a:rPr>
              <a:t> </a:t>
            </a:r>
            <a:r>
              <a:rPr lang="en-GB" sz="2000" b="1" dirty="0" err="1">
                <a:solidFill>
                  <a:schemeClr val="accent1"/>
                </a:solidFill>
                <a:cs typeface="Arial"/>
              </a:rPr>
              <a:t>Strategol</a:t>
            </a:r>
            <a:r>
              <a:rPr lang="en-GB" sz="2000" b="1" dirty="0">
                <a:solidFill>
                  <a:schemeClr val="accent1"/>
                </a:solidFill>
                <a:cs typeface="Arial"/>
              </a:rPr>
              <a:t> </a:t>
            </a:r>
            <a:r>
              <a:rPr lang="en-GB" sz="2000" b="1" dirty="0" err="1">
                <a:solidFill>
                  <a:schemeClr val="accent1"/>
                </a:solidFill>
              </a:rPr>
              <a:t>Ymchwil</a:t>
            </a:r>
            <a:r>
              <a:rPr lang="en-GB" sz="2000" b="1" dirty="0">
                <a:solidFill>
                  <a:schemeClr val="accent1"/>
                </a:solidFill>
              </a:rPr>
              <a:t> a </a:t>
            </a:r>
            <a:r>
              <a:rPr lang="en-GB" sz="2000" b="1" dirty="0" err="1">
                <a:solidFill>
                  <a:schemeClr val="accent1"/>
                </a:solidFill>
              </a:rPr>
              <a:t>Datblygu</a:t>
            </a:r>
            <a:r>
              <a:rPr lang="en-GB" sz="2000" b="1" dirty="0">
                <a:solidFill>
                  <a:schemeClr val="accent1"/>
                </a:solidFill>
              </a:rPr>
              <a:t> </a:t>
            </a:r>
            <a:r>
              <a:rPr lang="en-GB" sz="2000" b="1" dirty="0" err="1">
                <a:solidFill>
                  <a:schemeClr val="accent1"/>
                </a:solidFill>
              </a:rPr>
              <a:t>Gofal</a:t>
            </a:r>
            <a:r>
              <a:rPr lang="en-GB" sz="2000" b="1" dirty="0">
                <a:solidFill>
                  <a:schemeClr val="accent1"/>
                </a:solidFill>
              </a:rPr>
              <a:t> </a:t>
            </a:r>
            <a:r>
              <a:rPr lang="en-GB" sz="2000" b="1" dirty="0" err="1">
                <a:solidFill>
                  <a:schemeClr val="accent1"/>
                </a:solidFill>
              </a:rPr>
              <a:t>Cymdeithasol</a:t>
            </a:r>
            <a:endParaRPr lang="en-GB" sz="2000" b="1" dirty="0">
              <a:solidFill>
                <a:schemeClr val="accent1"/>
              </a:solidFill>
            </a:endParaRPr>
          </a:p>
          <a:p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xmlns="" id="{6A0FC2BA-1652-F043-9B92-6398F9F4BAA3}"/>
              </a:ext>
            </a:extLst>
          </p:cNvPr>
          <p:cNvSpPr txBox="1">
            <a:spLocks/>
          </p:cNvSpPr>
          <p:nvPr/>
        </p:nvSpPr>
        <p:spPr>
          <a:xfrm>
            <a:off x="467545" y="1138512"/>
            <a:ext cx="3868737" cy="44046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GB" sz="1600" dirty="0" err="1"/>
              <a:t>Gr</a:t>
            </a:r>
            <a:r>
              <a:rPr lang="en-GB" sz="1600" dirty="0" err="1">
                <a:cs typeface="Arial"/>
              </a:rPr>
              <a:t>ŵp</a:t>
            </a:r>
            <a:r>
              <a:rPr lang="en-GB" sz="1600" dirty="0">
                <a:cs typeface="Arial"/>
              </a:rPr>
              <a:t> </a:t>
            </a:r>
            <a:r>
              <a:rPr lang="en-GB" sz="1600" dirty="0" err="1">
                <a:cs typeface="Arial"/>
              </a:rPr>
              <a:t>strategol</a:t>
            </a:r>
            <a:r>
              <a:rPr lang="en-GB" sz="1600" dirty="0">
                <a:cs typeface="Arial"/>
              </a:rPr>
              <a:t> </a:t>
            </a:r>
            <a:r>
              <a:rPr lang="en-GB" sz="1600" dirty="0" err="1">
                <a:cs typeface="Arial"/>
              </a:rPr>
              <a:t>ar</a:t>
            </a:r>
            <a:r>
              <a:rPr lang="en-GB" sz="1600" dirty="0">
                <a:cs typeface="Arial"/>
              </a:rPr>
              <a:t> y </a:t>
            </a:r>
            <a:r>
              <a:rPr lang="en-GB" sz="1600" dirty="0" err="1">
                <a:cs typeface="Arial"/>
              </a:rPr>
              <a:t>cyd</a:t>
            </a:r>
            <a:r>
              <a:rPr lang="en-GB" sz="1600" dirty="0">
                <a:cs typeface="Arial"/>
              </a:rPr>
              <a:t> </a:t>
            </a:r>
            <a:r>
              <a:rPr lang="en-GB" sz="1600" dirty="0" err="1">
                <a:cs typeface="Arial"/>
              </a:rPr>
              <a:t>Ymchwil</a:t>
            </a:r>
            <a:r>
              <a:rPr lang="en-GB" sz="1600" dirty="0">
                <a:cs typeface="Arial"/>
              </a:rPr>
              <a:t> </a:t>
            </a:r>
            <a:r>
              <a:rPr lang="en-GB" sz="1600" dirty="0" err="1">
                <a:cs typeface="Arial"/>
              </a:rPr>
              <a:t>Iechyd</a:t>
            </a:r>
            <a:r>
              <a:rPr lang="en-GB" sz="1600" dirty="0">
                <a:cs typeface="Arial"/>
              </a:rPr>
              <a:t> a </a:t>
            </a:r>
            <a:r>
              <a:rPr lang="en-GB" sz="1600" dirty="0" err="1">
                <a:cs typeface="Arial"/>
              </a:rPr>
              <a:t>Gofal</a:t>
            </a:r>
            <a:r>
              <a:rPr lang="en-GB" sz="1600" dirty="0">
                <a:cs typeface="Arial"/>
              </a:rPr>
              <a:t> </a:t>
            </a:r>
            <a:r>
              <a:rPr lang="en-GB" sz="1600" dirty="0" err="1">
                <a:cs typeface="Arial"/>
              </a:rPr>
              <a:t>Cymru</a:t>
            </a:r>
            <a:r>
              <a:rPr lang="en-GB" sz="1600" dirty="0">
                <a:cs typeface="Arial"/>
              </a:rPr>
              <a:t>(LLC) a </a:t>
            </a:r>
            <a:r>
              <a:rPr lang="en-GB" sz="1600" dirty="0" err="1">
                <a:cs typeface="Arial"/>
              </a:rPr>
              <a:t>Gofal</a:t>
            </a:r>
            <a:r>
              <a:rPr lang="en-GB" sz="1600" dirty="0">
                <a:cs typeface="Arial"/>
              </a:rPr>
              <a:t> </a:t>
            </a:r>
            <a:r>
              <a:rPr lang="en-GB" sz="1600" dirty="0" err="1">
                <a:cs typeface="Arial"/>
              </a:rPr>
              <a:t>Cymdeithasol</a:t>
            </a:r>
            <a:r>
              <a:rPr lang="en-GB" sz="1600" dirty="0">
                <a:cs typeface="Arial"/>
              </a:rPr>
              <a:t> </a:t>
            </a:r>
            <a:r>
              <a:rPr lang="en-GB" sz="1600" dirty="0" err="1">
                <a:cs typeface="Arial"/>
              </a:rPr>
              <a:t>Cymru</a:t>
            </a:r>
            <a:endParaRPr lang="en-GB" sz="1600" dirty="0">
              <a:cs typeface="Arial"/>
            </a:endParaRPr>
          </a:p>
          <a:p>
            <a:pPr marL="285750" indent="-285750"/>
            <a:r>
              <a:rPr lang="en-GB" sz="1600" dirty="0" err="1"/>
              <a:t>Cadeirydd</a:t>
            </a:r>
            <a:r>
              <a:rPr lang="en-GB" sz="1600" dirty="0"/>
              <a:t> </a:t>
            </a:r>
            <a:r>
              <a:rPr lang="en-GB" sz="1600" dirty="0" err="1"/>
              <a:t>allanol</a:t>
            </a:r>
            <a:r>
              <a:rPr lang="en-GB" sz="1600" dirty="0"/>
              <a:t> – </a:t>
            </a:r>
            <a:r>
              <a:rPr lang="en-GB" sz="1600" dirty="0" err="1"/>
              <a:t>Yr</a:t>
            </a:r>
            <a:r>
              <a:rPr lang="en-GB" sz="1600" dirty="0"/>
              <a:t> </a:t>
            </a:r>
            <a:r>
              <a:rPr lang="en-GB" sz="1600" dirty="0" err="1"/>
              <a:t>Athro</a:t>
            </a:r>
            <a:r>
              <a:rPr lang="en-GB" sz="1600" dirty="0"/>
              <a:t> Fiona Verity</a:t>
            </a:r>
          </a:p>
          <a:p>
            <a:pPr marL="285750" indent="-285750">
              <a:spcBef>
                <a:spcPts val="200"/>
              </a:spcBef>
            </a:pPr>
            <a:r>
              <a:rPr lang="en-GB" sz="1600" dirty="0" err="1"/>
              <a:t>Dod</a:t>
            </a:r>
            <a:r>
              <a:rPr lang="en-GB" sz="1600" dirty="0"/>
              <a:t> ag </a:t>
            </a:r>
            <a:r>
              <a:rPr lang="en-GB" sz="1600" dirty="0" err="1"/>
              <a:t>ystod</a:t>
            </a:r>
            <a:r>
              <a:rPr lang="en-GB" sz="1600" dirty="0"/>
              <a:t> </a:t>
            </a:r>
            <a:r>
              <a:rPr lang="en-GB" sz="1600" dirty="0" err="1"/>
              <a:t>eang</a:t>
            </a:r>
            <a:r>
              <a:rPr lang="en-GB" sz="1600" dirty="0"/>
              <a:t> o </a:t>
            </a:r>
            <a:r>
              <a:rPr lang="en-GB" sz="1600" dirty="0" err="1"/>
              <a:t>randdeiliaid</a:t>
            </a:r>
            <a:r>
              <a:rPr lang="en-GB" sz="1600" dirty="0"/>
              <a:t> </a:t>
            </a:r>
            <a:r>
              <a:rPr lang="en-GB" sz="1600" dirty="0" err="1"/>
              <a:t>ynghyd</a:t>
            </a:r>
            <a:r>
              <a:rPr lang="en-GB" sz="1600" dirty="0"/>
              <a:t>:</a:t>
            </a:r>
          </a:p>
          <a:p>
            <a:pPr marL="742950" lvl="1" indent="-285750">
              <a:spcBef>
                <a:spcPts val="200"/>
              </a:spcBef>
            </a:pPr>
            <a:r>
              <a:rPr lang="en-US" sz="1600" dirty="0"/>
              <a:t>Y </a:t>
            </a:r>
            <a:r>
              <a:rPr lang="en-US" sz="1600" dirty="0" err="1"/>
              <a:t>Trydydd</a:t>
            </a:r>
            <a:r>
              <a:rPr lang="en-US" sz="1600" dirty="0"/>
              <a:t> Sector</a:t>
            </a:r>
            <a:endParaRPr lang="en-GB" sz="1600" dirty="0"/>
          </a:p>
          <a:p>
            <a:pPr marL="742950" lvl="1" indent="-285750">
              <a:spcBef>
                <a:spcPts val="200"/>
              </a:spcBef>
            </a:pPr>
            <a:r>
              <a:rPr lang="en-US" sz="1600" dirty="0" err="1"/>
              <a:t>Gofal</a:t>
            </a:r>
            <a:r>
              <a:rPr lang="en-US" sz="1600" dirty="0"/>
              <a:t> </a:t>
            </a:r>
            <a:r>
              <a:rPr lang="en-US" sz="1600" dirty="0" err="1"/>
              <a:t>Cymdeithasol</a:t>
            </a:r>
            <a:endParaRPr lang="en-GB" sz="1600" dirty="0"/>
          </a:p>
          <a:p>
            <a:pPr marL="742950" lvl="1" indent="-285750">
              <a:spcBef>
                <a:spcPts val="200"/>
              </a:spcBef>
            </a:pPr>
            <a:r>
              <a:rPr lang="en-US" sz="1600" dirty="0" err="1"/>
              <a:t>Prifysgolion</a:t>
            </a:r>
            <a:endParaRPr lang="en-GB" sz="1600" dirty="0"/>
          </a:p>
          <a:p>
            <a:pPr marL="742950" lvl="1" indent="-285750">
              <a:spcBef>
                <a:spcPts val="200"/>
              </a:spcBef>
            </a:pPr>
            <a:r>
              <a:rPr lang="en-US" sz="1600" dirty="0" err="1"/>
              <a:t>Darparwyr</a:t>
            </a:r>
            <a:r>
              <a:rPr lang="en-US" sz="1600" dirty="0"/>
              <a:t> </a:t>
            </a:r>
            <a:r>
              <a:rPr lang="en-US" sz="1600" dirty="0" err="1"/>
              <a:t>Preifat</a:t>
            </a:r>
            <a:r>
              <a:rPr lang="en-US" sz="1600" dirty="0"/>
              <a:t>/</a:t>
            </a:r>
            <a:r>
              <a:rPr lang="en-US" sz="1600" dirty="0" err="1"/>
              <a:t>Annibynol</a:t>
            </a:r>
            <a:endParaRPr lang="en-GB" sz="1600" dirty="0"/>
          </a:p>
          <a:p>
            <a:pPr marL="742950" lvl="1" indent="-285750">
              <a:spcBef>
                <a:spcPts val="200"/>
              </a:spcBef>
            </a:pPr>
            <a:r>
              <a:rPr lang="en-US" sz="1600" dirty="0"/>
              <a:t>Y </a:t>
            </a:r>
            <a:r>
              <a:rPr lang="en-US" sz="1600" dirty="0" err="1"/>
              <a:t>Cyhoedd</a:t>
            </a:r>
            <a:endParaRPr lang="en-GB" sz="1600" dirty="0"/>
          </a:p>
          <a:p>
            <a:pPr marL="742950" lvl="1" indent="-285750">
              <a:spcBef>
                <a:spcPts val="200"/>
              </a:spcBef>
            </a:pPr>
            <a:r>
              <a:rPr lang="en-GB" sz="1600" dirty="0"/>
              <a:t>ADSS</a:t>
            </a:r>
          </a:p>
          <a:p>
            <a:pPr marL="742950" lvl="1" indent="-285750">
              <a:spcBef>
                <a:spcPts val="200"/>
              </a:spcBef>
            </a:pPr>
            <a:r>
              <a:rPr lang="en-US" sz="1600" dirty="0" err="1"/>
              <a:t>Llywodraeth</a:t>
            </a:r>
            <a:r>
              <a:rPr lang="en-US" sz="1600" dirty="0"/>
              <a:t> </a:t>
            </a:r>
            <a:r>
              <a:rPr lang="en-US" sz="1600" dirty="0" err="1"/>
              <a:t>Cymru</a:t>
            </a:r>
            <a:endParaRPr lang="en-GB" sz="1600" dirty="0"/>
          </a:p>
          <a:p>
            <a:pPr marL="742950" lvl="1" indent="-285750">
              <a:spcBef>
                <a:spcPts val="200"/>
              </a:spcBef>
            </a:pPr>
            <a:r>
              <a:rPr lang="en-US" sz="1600" dirty="0" err="1"/>
              <a:t>Gofal</a:t>
            </a:r>
            <a:r>
              <a:rPr lang="en-US" sz="1600" dirty="0"/>
              <a:t> </a:t>
            </a:r>
            <a:r>
              <a:rPr lang="en-US" sz="1600" dirty="0" err="1"/>
              <a:t>Cymdeithasol</a:t>
            </a:r>
            <a:r>
              <a:rPr lang="en-US" sz="1600" dirty="0"/>
              <a:t> </a:t>
            </a:r>
            <a:r>
              <a:rPr lang="en-US" sz="1600" dirty="0" err="1"/>
              <a:t>Cymru</a:t>
            </a:r>
            <a:endParaRPr lang="en-US" sz="1600" dirty="0"/>
          </a:p>
          <a:p>
            <a:pPr marL="742950" lvl="1" indent="-285750">
              <a:spcBef>
                <a:spcPts val="200"/>
              </a:spcBef>
            </a:pPr>
            <a:r>
              <a:rPr lang="en-US" sz="1600" dirty="0" err="1"/>
              <a:t>Arolygiaeth</a:t>
            </a:r>
            <a:r>
              <a:rPr lang="en-US" sz="1600" dirty="0"/>
              <a:t> </a:t>
            </a:r>
            <a:r>
              <a:rPr lang="en-US" sz="1600" dirty="0" err="1"/>
              <a:t>Gofal</a:t>
            </a:r>
            <a:r>
              <a:rPr lang="en-US" sz="1600" dirty="0"/>
              <a:t> </a:t>
            </a:r>
            <a:r>
              <a:rPr lang="en-US" sz="1600" dirty="0" err="1"/>
              <a:t>Cymru</a:t>
            </a:r>
            <a:endParaRPr lang="en-GB" sz="1600" dirty="0"/>
          </a:p>
          <a:p>
            <a:pPr marL="285750" indent="-285750"/>
            <a:r>
              <a:rPr lang="en-GB" sz="1600" dirty="0" err="1"/>
              <a:t>Trafod</a:t>
            </a:r>
            <a:r>
              <a:rPr lang="en-GB" sz="1600" dirty="0"/>
              <a:t> </a:t>
            </a:r>
            <a:r>
              <a:rPr lang="en-GB" sz="1600" dirty="0" err="1"/>
              <a:t>datblygiadau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Ymchwil</a:t>
            </a:r>
            <a:r>
              <a:rPr lang="en-GB" sz="1600" dirty="0"/>
              <a:t> a </a:t>
            </a:r>
            <a:r>
              <a:rPr lang="en-GB" sz="1600" dirty="0" err="1"/>
              <a:t>Datblygu</a:t>
            </a:r>
            <a:r>
              <a:rPr lang="en-GB" sz="1600" dirty="0"/>
              <a:t> </a:t>
            </a:r>
            <a:r>
              <a:rPr lang="en-GB" sz="1600" dirty="0" err="1"/>
              <a:t>gofal</a:t>
            </a:r>
            <a:r>
              <a:rPr lang="en-GB" sz="1600" dirty="0"/>
              <a:t> </a:t>
            </a:r>
            <a:r>
              <a:rPr lang="en-GB" sz="1600" dirty="0" err="1"/>
              <a:t>cymdeithasol</a:t>
            </a:r>
            <a:r>
              <a:rPr lang="en-GB" sz="1600" dirty="0"/>
              <a:t> a </a:t>
            </a:r>
            <a:r>
              <a:rPr lang="en-GB" sz="1600" dirty="0" err="1"/>
              <a:t>chynghori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y </a:t>
            </a:r>
            <a:r>
              <a:rPr lang="en-GB" sz="1600" dirty="0" err="1"/>
              <a:t>cyfeiriad</a:t>
            </a:r>
            <a:r>
              <a:rPr lang="en-GB" sz="1600" dirty="0"/>
              <a:t> </a:t>
            </a:r>
            <a:r>
              <a:rPr lang="en-GB" sz="1600" dirty="0" err="1"/>
              <a:t>strategol</a:t>
            </a:r>
            <a:r>
              <a:rPr lang="en-GB" sz="16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  <a:buNone/>
            </a:pPr>
            <a:endParaRPr lang="en-US" sz="1800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xmlns="" id="{A1984597-F224-584E-A12F-0987E91C18E9}"/>
              </a:ext>
            </a:extLst>
          </p:cNvPr>
          <p:cNvSpPr txBox="1">
            <a:spLocks/>
          </p:cNvSpPr>
          <p:nvPr/>
        </p:nvSpPr>
        <p:spPr>
          <a:xfrm>
            <a:off x="4466457" y="1112564"/>
            <a:ext cx="4263330" cy="45486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Joint strategic group for Health and Care Research Wales(WG) and Social Care Wales</a:t>
            </a:r>
          </a:p>
          <a:p>
            <a:pPr marL="285750" indent="-285750"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External Chair – Professor Fiona Verity</a:t>
            </a:r>
          </a:p>
          <a:p>
            <a:pPr marL="285750" indent="-285750"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Brings together broad range of stakeholders including:</a:t>
            </a:r>
          </a:p>
          <a:p>
            <a:pPr marL="742950" lvl="1" indent="-285750">
              <a:spcBef>
                <a:spcPts val="200"/>
              </a:spcBef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Third sector</a:t>
            </a:r>
          </a:p>
          <a:p>
            <a:pPr marL="742950" lvl="1" indent="-285750">
              <a:spcBef>
                <a:spcPts val="200"/>
              </a:spcBef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Social work</a:t>
            </a:r>
          </a:p>
          <a:p>
            <a:pPr marL="742950" lvl="1" indent="-285750">
              <a:spcBef>
                <a:spcPts val="200"/>
              </a:spcBef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Universities</a:t>
            </a:r>
          </a:p>
          <a:p>
            <a:pPr marL="742950" lvl="1" indent="-285750">
              <a:spcBef>
                <a:spcPts val="200"/>
              </a:spcBef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Private providers</a:t>
            </a:r>
          </a:p>
          <a:p>
            <a:pPr marL="742950" lvl="1" indent="-285750">
              <a:spcBef>
                <a:spcPts val="200"/>
              </a:spcBef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Public</a:t>
            </a:r>
          </a:p>
          <a:p>
            <a:pPr marL="742950" lvl="1" indent="-285750">
              <a:spcBef>
                <a:spcPts val="200"/>
              </a:spcBef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ADSS-C</a:t>
            </a:r>
          </a:p>
          <a:p>
            <a:pPr marL="742950" lvl="1" indent="-285750">
              <a:spcBef>
                <a:spcPts val="200"/>
              </a:spcBef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Welsh Government</a:t>
            </a:r>
          </a:p>
          <a:p>
            <a:pPr marL="742950" lvl="1" indent="-285750">
              <a:spcBef>
                <a:spcPts val="200"/>
              </a:spcBef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Social Care Wales</a:t>
            </a:r>
          </a:p>
          <a:p>
            <a:pPr marL="742950" lvl="1" indent="-285750">
              <a:spcBef>
                <a:spcPts val="200"/>
              </a:spcBef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Care Inspectorate Wales</a:t>
            </a:r>
          </a:p>
          <a:p>
            <a:pPr marL="285750" indent="-285750"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Discuss developments in social care R&amp;D and advise on strategic direction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8198A1AE-5AF9-864C-8D4E-5B8C06348976}"/>
              </a:ext>
            </a:extLst>
          </p:cNvPr>
          <p:cNvSpPr txBox="1">
            <a:spLocks/>
          </p:cNvSpPr>
          <p:nvPr/>
        </p:nvSpPr>
        <p:spPr>
          <a:xfrm>
            <a:off x="4463636" y="332656"/>
            <a:ext cx="4194143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Social Care R&amp;D Strategic Coordination Group</a:t>
            </a:r>
          </a:p>
          <a:p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583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36" y="3356992"/>
            <a:ext cx="151966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491E0547-E7FF-2E4E-BBC7-EB1D7DCD4673}"/>
              </a:ext>
            </a:extLst>
          </p:cNvPr>
          <p:cNvSpPr txBox="1">
            <a:spLocks/>
          </p:cNvSpPr>
          <p:nvPr/>
        </p:nvSpPr>
        <p:spPr>
          <a:xfrm>
            <a:off x="467544" y="332657"/>
            <a:ext cx="3868737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 err="1">
                <a:solidFill>
                  <a:schemeClr val="accent1"/>
                </a:solidFill>
              </a:rPr>
              <a:t>Strategaeth</a:t>
            </a:r>
            <a:r>
              <a:rPr lang="en-GB" sz="2400" b="1" dirty="0">
                <a:solidFill>
                  <a:schemeClr val="accent1"/>
                </a:solidFill>
              </a:rPr>
              <a:t> Y&amp;D </a:t>
            </a:r>
            <a:r>
              <a:rPr lang="en-GB" sz="2400" b="1" dirty="0" err="1">
                <a:solidFill>
                  <a:schemeClr val="accent1"/>
                </a:solidFill>
              </a:rPr>
              <a:t>Gofal</a:t>
            </a:r>
            <a:r>
              <a:rPr lang="en-GB" sz="2400" b="1" dirty="0">
                <a:solidFill>
                  <a:schemeClr val="accent1"/>
                </a:solidFill>
              </a:rPr>
              <a:t> </a:t>
            </a:r>
            <a:r>
              <a:rPr lang="en-GB" sz="2400" b="1" dirty="0" err="1">
                <a:solidFill>
                  <a:schemeClr val="accent1"/>
                </a:solidFill>
              </a:rPr>
              <a:t>Cymdeithasol</a:t>
            </a:r>
            <a:r>
              <a:rPr lang="en-GB" sz="2400" b="1" dirty="0">
                <a:solidFill>
                  <a:schemeClr val="accent1"/>
                </a:solidFill>
              </a:rPr>
              <a:t> Cymru:2018-23</a:t>
            </a:r>
          </a:p>
          <a:p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xmlns="" id="{0DCEB676-C5CD-FC49-8434-60126AE2D167}"/>
              </a:ext>
            </a:extLst>
          </p:cNvPr>
          <p:cNvSpPr txBox="1">
            <a:spLocks/>
          </p:cNvSpPr>
          <p:nvPr/>
        </p:nvSpPr>
        <p:spPr>
          <a:xfrm>
            <a:off x="467545" y="1196752"/>
            <a:ext cx="2304255" cy="43204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 err="1"/>
              <a:t>Pum</a:t>
            </a:r>
            <a:r>
              <a:rPr lang="en-US" sz="2000" b="1" dirty="0"/>
              <a:t> </a:t>
            </a:r>
            <a:r>
              <a:rPr lang="en-US" sz="2000" b="1" dirty="0" err="1"/>
              <a:t>maes</a:t>
            </a:r>
            <a:r>
              <a:rPr lang="en-US" sz="2000" b="1" dirty="0"/>
              <a:t> </a:t>
            </a:r>
            <a:r>
              <a:rPr lang="en-US" sz="2000" b="1" dirty="0" err="1"/>
              <a:t>Ffocws</a:t>
            </a:r>
            <a:endParaRPr lang="en-US" sz="1800" dirty="0"/>
          </a:p>
          <a:p>
            <a:pPr marL="285750" indent="-285750"/>
            <a:r>
              <a:rPr lang="en-US" sz="1800" dirty="0" err="1"/>
              <a:t>Cynnwys</a:t>
            </a:r>
            <a:r>
              <a:rPr lang="en-US" sz="1800" dirty="0"/>
              <a:t> y </a:t>
            </a:r>
            <a:r>
              <a:rPr lang="en-US" sz="1800" dirty="0" err="1"/>
              <a:t>Cyhoedd</a:t>
            </a:r>
            <a:endParaRPr lang="en-GB" sz="1800" dirty="0"/>
          </a:p>
          <a:p>
            <a:pPr marL="285750" indent="-285750"/>
            <a:r>
              <a:rPr lang="en-US" sz="1800" dirty="0" err="1"/>
              <a:t>Blaenoriaethau</a:t>
            </a:r>
            <a:r>
              <a:rPr lang="en-US" sz="1800" dirty="0"/>
              <a:t> </a:t>
            </a:r>
            <a:r>
              <a:rPr lang="en-US" sz="1800" dirty="0" err="1"/>
              <a:t>Ymchwil</a:t>
            </a:r>
            <a:endParaRPr lang="en-GB" sz="1800" dirty="0"/>
          </a:p>
          <a:p>
            <a:pPr marL="285750" indent="-285750"/>
            <a:r>
              <a:rPr lang="en-GB" sz="1800" dirty="0" err="1"/>
              <a:t>Defnydd</a:t>
            </a:r>
            <a:r>
              <a:rPr lang="en-GB" sz="1800" dirty="0"/>
              <a:t> o </a:t>
            </a:r>
            <a:r>
              <a:rPr lang="en-GB" sz="1800" dirty="0" err="1"/>
              <a:t>ddata</a:t>
            </a:r>
            <a:r>
              <a:rPr lang="en-GB" sz="1800" dirty="0"/>
              <a:t> </a:t>
            </a:r>
            <a:r>
              <a:rPr lang="en-GB" sz="1800" dirty="0" err="1"/>
              <a:t>sydd</a:t>
            </a:r>
            <a:r>
              <a:rPr lang="en-GB" sz="1800" dirty="0"/>
              <a:t> </a:t>
            </a:r>
            <a:r>
              <a:rPr lang="en-GB" sz="1800" dirty="0" err="1"/>
              <a:t>eisioes</a:t>
            </a:r>
            <a:r>
              <a:rPr lang="en-GB" sz="1800" dirty="0"/>
              <a:t> </a:t>
            </a:r>
            <a:r>
              <a:rPr lang="en-GB" sz="1800" dirty="0" err="1"/>
              <a:t>yn</a:t>
            </a:r>
            <a:r>
              <a:rPr lang="en-GB" sz="1800" dirty="0"/>
              <a:t> </a:t>
            </a:r>
            <a:r>
              <a:rPr lang="en-GB" sz="1800" dirty="0" err="1"/>
              <a:t>bodoli</a:t>
            </a:r>
            <a:r>
              <a:rPr lang="en-GB" sz="1800" dirty="0"/>
              <a:t>, a data </a:t>
            </a:r>
            <a:r>
              <a:rPr lang="en-GB" sz="1800" dirty="0" err="1"/>
              <a:t>sydd</a:t>
            </a:r>
            <a:r>
              <a:rPr lang="en-GB" sz="1800" dirty="0"/>
              <a:t> </a:t>
            </a:r>
            <a:r>
              <a:rPr lang="en-GB" sz="1800" dirty="0" err="1"/>
              <a:t>yn</a:t>
            </a:r>
            <a:r>
              <a:rPr lang="en-GB" sz="1800" dirty="0"/>
              <a:t> </a:t>
            </a:r>
            <a:r>
              <a:rPr lang="en-GB" sz="1800" dirty="0" err="1"/>
              <a:t>cael</a:t>
            </a:r>
            <a:r>
              <a:rPr lang="en-GB" sz="1800" dirty="0"/>
              <a:t> </a:t>
            </a:r>
            <a:r>
              <a:rPr lang="en-GB" sz="1800" dirty="0" err="1"/>
              <a:t>ei</a:t>
            </a:r>
            <a:r>
              <a:rPr lang="en-GB" sz="1800" dirty="0"/>
              <a:t> </a:t>
            </a:r>
            <a:r>
              <a:rPr lang="en-GB" sz="1800" dirty="0" err="1"/>
              <a:t>gasglu</a:t>
            </a:r>
            <a:r>
              <a:rPr lang="en-GB" sz="1800" dirty="0"/>
              <a:t> </a:t>
            </a:r>
            <a:r>
              <a:rPr lang="en-GB" sz="1800" dirty="0" err="1"/>
              <a:t>fel</a:t>
            </a:r>
            <a:r>
              <a:rPr lang="en-GB" sz="1800" dirty="0"/>
              <a:t> mater o </a:t>
            </a:r>
            <a:r>
              <a:rPr lang="en-GB" sz="1800" dirty="0" err="1"/>
              <a:t>drefn</a:t>
            </a:r>
            <a:endParaRPr lang="en-GB" sz="1800" dirty="0"/>
          </a:p>
          <a:p>
            <a:pPr marL="285750" indent="-285750"/>
            <a:r>
              <a:rPr lang="en-GB" sz="1800" dirty="0" err="1"/>
              <a:t>Datblygu’r</a:t>
            </a:r>
            <a:r>
              <a:rPr lang="en-GB" sz="1800" dirty="0"/>
              <a:t> </a:t>
            </a:r>
            <a:r>
              <a:rPr lang="en-GB" sz="1800" dirty="0" err="1"/>
              <a:t>gweithlu</a:t>
            </a:r>
            <a:r>
              <a:rPr lang="en-GB" sz="1800" dirty="0"/>
              <a:t> a </a:t>
            </a:r>
            <a:r>
              <a:rPr lang="en-GB" sz="1800" dirty="0" err="1"/>
              <a:t>sefydliadau</a:t>
            </a:r>
            <a:endParaRPr lang="en-GB" sz="1800" dirty="0"/>
          </a:p>
          <a:p>
            <a:pPr marL="285750" indent="-285750"/>
            <a:r>
              <a:rPr lang="en-GB" sz="1800" dirty="0" err="1"/>
              <a:t>Cyfathrebu</a:t>
            </a:r>
            <a:r>
              <a:rPr lang="en-GB" sz="1800" dirty="0"/>
              <a:t> </a:t>
            </a:r>
            <a:r>
              <a:rPr lang="en-GB" sz="1800" dirty="0" err="1"/>
              <a:t>defnyddio</a:t>
            </a:r>
            <a:r>
              <a:rPr lang="en-GB" sz="1800" dirty="0"/>
              <a:t> </a:t>
            </a:r>
            <a:r>
              <a:rPr lang="en-GB" sz="1800" dirty="0" err="1"/>
              <a:t>ymchwil</a:t>
            </a:r>
            <a:endParaRPr lang="en-GB" sz="1800" dirty="0"/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endParaRPr lang="en-US" sz="1800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xmlns="" id="{A1E9431E-7477-3342-9A5F-C9E1BDF7F4FF}"/>
              </a:ext>
            </a:extLst>
          </p:cNvPr>
          <p:cNvSpPr txBox="1">
            <a:spLocks/>
          </p:cNvSpPr>
          <p:nvPr/>
        </p:nvSpPr>
        <p:spPr>
          <a:xfrm>
            <a:off x="4466457" y="1196752"/>
            <a:ext cx="4263330" cy="43204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chemeClr val="accent5">
                  <a:lumMod val="75000"/>
                </a:schemeClr>
              </a:buClr>
              <a:buNone/>
            </a:pPr>
            <a:r>
              <a:rPr lang="en-GB" sz="2000" b="1" dirty="0"/>
              <a:t>Five Focus Areas</a:t>
            </a:r>
          </a:p>
          <a:p>
            <a:pPr marL="285750" indent="-285750">
              <a:lnSpc>
                <a:spcPct val="100000"/>
              </a:lnSpc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Involving the public</a:t>
            </a:r>
          </a:p>
          <a:p>
            <a:pPr marL="285750" indent="-285750">
              <a:lnSpc>
                <a:spcPct val="100000"/>
              </a:lnSpc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Research Priorities</a:t>
            </a:r>
          </a:p>
          <a:p>
            <a:pPr marL="285750" indent="-285750">
              <a:lnSpc>
                <a:spcPct val="100000"/>
              </a:lnSpc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Use of existing and routinely collected data</a:t>
            </a:r>
          </a:p>
          <a:p>
            <a:pPr marL="285750" indent="-285750">
              <a:lnSpc>
                <a:spcPct val="100000"/>
              </a:lnSpc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Developing the workforce                    and organisations</a:t>
            </a:r>
          </a:p>
          <a:p>
            <a:pPr marL="285750" indent="-285750">
              <a:lnSpc>
                <a:spcPct val="100000"/>
              </a:lnSpc>
              <a:buClr>
                <a:schemeClr val="accent5">
                  <a:lumMod val="75000"/>
                </a:schemeClr>
              </a:buClr>
            </a:pPr>
            <a:r>
              <a:rPr lang="en-GB" sz="1800" dirty="0"/>
              <a:t>Communicating and using             research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57BF7821-0A1B-C641-AD80-317051016554}"/>
              </a:ext>
            </a:extLst>
          </p:cNvPr>
          <p:cNvSpPr txBox="1">
            <a:spLocks/>
          </p:cNvSpPr>
          <p:nvPr/>
        </p:nvSpPr>
        <p:spPr>
          <a:xfrm>
            <a:off x="4463636" y="332656"/>
            <a:ext cx="4194143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Social Care R&amp;D Strategy for Wales 2018-23</a:t>
            </a:r>
          </a:p>
          <a:p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072" y="3356992"/>
            <a:ext cx="1545058" cy="2150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041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716016" y="980728"/>
            <a:ext cx="4104456" cy="3024336"/>
          </a:xfrm>
          <a:prstGeom prst="rect">
            <a:avLst/>
          </a:prstGeom>
        </p:spPr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Today’s session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09736" y="3356992"/>
            <a:ext cx="8780512" cy="1132111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GB" sz="2400" b="1" dirty="0"/>
              <a:t>Dr Lisa Trigg</a:t>
            </a:r>
          </a:p>
          <a:p>
            <a:pPr marL="0" indent="0" algn="ctr">
              <a:buNone/>
            </a:pPr>
            <a:r>
              <a:rPr lang="en-GB" sz="2400" dirty="0" err="1"/>
              <a:t>Cyfarwyddwr</a:t>
            </a:r>
            <a:r>
              <a:rPr lang="en-GB" sz="2400" dirty="0"/>
              <a:t> </a:t>
            </a:r>
            <a:r>
              <a:rPr lang="en-GB" sz="2400" dirty="0" err="1"/>
              <a:t>Cynorthwyol,Ymchwil</a:t>
            </a:r>
            <a:r>
              <a:rPr lang="en-GB" sz="2400" dirty="0"/>
              <a:t>, Data a </a:t>
            </a:r>
            <a:r>
              <a:rPr lang="en-GB" sz="2400" dirty="0" err="1"/>
              <a:t>Gwybodaeth</a:t>
            </a:r>
            <a:r>
              <a:rPr lang="en-GB" sz="2400" dirty="0"/>
              <a:t> </a:t>
            </a:r>
          </a:p>
          <a:p>
            <a:pPr marL="0" indent="0" algn="ctr">
              <a:buNone/>
            </a:pPr>
            <a:r>
              <a:rPr lang="en-GB" sz="2400" dirty="0"/>
              <a:t>Assistant Director, Research, Data and Intelligence</a:t>
            </a:r>
          </a:p>
          <a:p>
            <a:pPr marL="0" indent="0" algn="ctr">
              <a:buNone/>
            </a:pPr>
            <a:r>
              <a:rPr lang="en-GB" sz="2400" dirty="0" err="1"/>
              <a:t>Gofal</a:t>
            </a:r>
            <a:r>
              <a:rPr lang="en-GB" sz="2400" dirty="0"/>
              <a:t> </a:t>
            </a:r>
            <a:r>
              <a:rPr lang="en-GB" sz="2400" dirty="0" err="1"/>
              <a:t>Cymdeithasol</a:t>
            </a:r>
            <a:r>
              <a:rPr lang="en-GB" sz="2400" dirty="0"/>
              <a:t> Cymru / Social Care Wales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78E32EF7-03B6-3B45-920B-02EB7911F92B}"/>
              </a:ext>
            </a:extLst>
          </p:cNvPr>
          <p:cNvSpPr txBox="1">
            <a:spLocks/>
          </p:cNvSpPr>
          <p:nvPr/>
        </p:nvSpPr>
        <p:spPr>
          <a:xfrm>
            <a:off x="395536" y="980728"/>
            <a:ext cx="4104456" cy="30243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>
                <a:solidFill>
                  <a:schemeClr val="accent1"/>
                </a:solidFill>
              </a:rPr>
              <a:t>Sesiwn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 err="1">
                <a:solidFill>
                  <a:schemeClr val="accent1"/>
                </a:solidFill>
              </a:rPr>
              <a:t>heddiw</a:t>
            </a:r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664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A09AD9B4-5010-7343-B8D3-7AD57F873F47}"/>
              </a:ext>
            </a:extLst>
          </p:cNvPr>
          <p:cNvSpPr txBox="1">
            <a:spLocks/>
          </p:cNvSpPr>
          <p:nvPr/>
        </p:nvSpPr>
        <p:spPr>
          <a:xfrm>
            <a:off x="467544" y="332657"/>
            <a:ext cx="3868737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Nod y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sesiwn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hon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xmlns="" id="{F8162EE7-7DF1-1C43-8F30-1CB6B186AF74}"/>
              </a:ext>
            </a:extLst>
          </p:cNvPr>
          <p:cNvSpPr txBox="1">
            <a:spLocks/>
          </p:cNvSpPr>
          <p:nvPr/>
        </p:nvSpPr>
        <p:spPr>
          <a:xfrm>
            <a:off x="467544" y="1112564"/>
            <a:ext cx="3868737" cy="44046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en-US" sz="2000" dirty="0" err="1"/>
              <a:t>Gweithio</a:t>
            </a:r>
            <a:r>
              <a:rPr lang="en-US" sz="2000" dirty="0"/>
              <a:t> </a:t>
            </a:r>
            <a:r>
              <a:rPr lang="en-US" sz="2000" dirty="0" err="1"/>
              <a:t>gyda’n</a:t>
            </a:r>
            <a:r>
              <a:rPr lang="en-US" sz="2000" dirty="0"/>
              <a:t> </a:t>
            </a:r>
            <a:r>
              <a:rPr lang="en-US" sz="2000" dirty="0" err="1"/>
              <a:t>gilydd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gynhyrchu</a:t>
            </a:r>
            <a:r>
              <a:rPr lang="en-US" sz="2000" dirty="0"/>
              <a:t> </a:t>
            </a:r>
            <a:r>
              <a:rPr lang="en-US" sz="2000" dirty="0" err="1"/>
              <a:t>cwestiynau</a:t>
            </a:r>
            <a:r>
              <a:rPr lang="en-US" sz="2000" dirty="0"/>
              <a:t> </a:t>
            </a:r>
            <a:r>
              <a:rPr lang="en-US" sz="2000" dirty="0" err="1"/>
              <a:t>ymchwil</a:t>
            </a:r>
            <a:r>
              <a:rPr lang="en-US" sz="2000" dirty="0"/>
              <a:t>: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US" sz="2000" dirty="0" err="1"/>
              <a:t>Sydd</a:t>
            </a:r>
            <a:r>
              <a:rPr lang="en-US" sz="2000" dirty="0"/>
              <a:t> </a:t>
            </a:r>
            <a:r>
              <a:rPr lang="en-US" sz="2000" dirty="0" err="1"/>
              <a:t>yn</a:t>
            </a:r>
            <a:r>
              <a:rPr lang="en-US" sz="2000" dirty="0"/>
              <a:t> </a:t>
            </a:r>
            <a:r>
              <a:rPr lang="en-US" sz="2000" dirty="0" err="1"/>
              <a:t>flaenoriaeth</a:t>
            </a:r>
            <a:r>
              <a:rPr lang="en-US" sz="2000" dirty="0"/>
              <a:t> </a:t>
            </a:r>
            <a:r>
              <a:rPr lang="en-US" sz="2000" dirty="0" err="1"/>
              <a:t>uchel</a:t>
            </a:r>
            <a:r>
              <a:rPr lang="en-US" sz="2000" dirty="0"/>
              <a:t> </a:t>
            </a:r>
            <a:r>
              <a:rPr lang="en-US" sz="2000" dirty="0" err="1"/>
              <a:t>i’ch</a:t>
            </a:r>
            <a:r>
              <a:rPr lang="en-US" sz="2000" dirty="0"/>
              <a:t> </a:t>
            </a:r>
            <a:r>
              <a:rPr lang="en-US" sz="2000" dirty="0" err="1"/>
              <a:t>sefydliadau</a:t>
            </a:r>
            <a:endParaRPr lang="en-US" sz="2000" dirty="0"/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US" sz="2000" dirty="0"/>
              <a:t>‘</a:t>
            </a:r>
            <a:r>
              <a:rPr lang="en-US" sz="2000" dirty="0" err="1"/>
              <a:t>Atebadwy</a:t>
            </a:r>
            <a:r>
              <a:rPr lang="en-US" sz="2000" dirty="0"/>
              <a:t>’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US" sz="2000" dirty="0" err="1"/>
              <a:t>Yr</a:t>
            </a:r>
            <a:r>
              <a:rPr lang="en-US" sz="2000" dirty="0"/>
              <a:t> </a:t>
            </a:r>
            <a:r>
              <a:rPr lang="en-US" sz="2000" dirty="0" err="1"/>
              <a:t>ydych</a:t>
            </a:r>
            <a:r>
              <a:rPr lang="en-US" sz="2000" dirty="0"/>
              <a:t> </a:t>
            </a:r>
            <a:r>
              <a:rPr lang="en-US" sz="2000" dirty="0" err="1"/>
              <a:t>yn</a:t>
            </a:r>
            <a:r>
              <a:rPr lang="en-US" sz="2000" dirty="0"/>
              <a:t> </a:t>
            </a:r>
            <a:r>
              <a:rPr lang="en-US" sz="2000" dirty="0" err="1"/>
              <a:t>eu</a:t>
            </a:r>
            <a:r>
              <a:rPr lang="en-US" sz="2000" dirty="0"/>
              <a:t> </a:t>
            </a:r>
            <a:r>
              <a:rPr lang="en-US" sz="2000" dirty="0" err="1"/>
              <a:t>cefnogi</a:t>
            </a:r>
            <a:r>
              <a:rPr lang="en-US" sz="2000" dirty="0"/>
              <a:t> (o ran </a:t>
            </a:r>
            <a:r>
              <a:rPr lang="en-US" sz="2000" dirty="0" err="1"/>
              <a:t>amser</a:t>
            </a:r>
            <a:r>
              <a:rPr lang="en-US" sz="2000" dirty="0"/>
              <a:t> y </a:t>
            </a:r>
            <a:r>
              <a:rPr lang="en-US" sz="2000" dirty="0" err="1"/>
              <a:t>medrech</a:t>
            </a:r>
            <a:r>
              <a:rPr lang="en-US" sz="2000" dirty="0"/>
              <a:t> </a:t>
            </a:r>
            <a:r>
              <a:rPr lang="en-US" sz="2000" dirty="0" err="1"/>
              <a:t>ei</a:t>
            </a:r>
            <a:r>
              <a:rPr lang="en-US" sz="2000" dirty="0"/>
              <a:t> </a:t>
            </a:r>
            <a:r>
              <a:rPr lang="en-US" sz="2000" dirty="0" err="1"/>
              <a:t>ddynodi</a:t>
            </a:r>
            <a:r>
              <a:rPr lang="en-US" sz="2000" dirty="0"/>
              <a:t> a/</a:t>
            </a:r>
            <a:r>
              <a:rPr lang="en-US" sz="2000" dirty="0" err="1"/>
              <a:t>neu</a:t>
            </a:r>
            <a:r>
              <a:rPr lang="en-US" sz="2000" dirty="0"/>
              <a:t> </a:t>
            </a:r>
            <a:r>
              <a:rPr lang="en-US" sz="2000" dirty="0" err="1"/>
              <a:t>ddata</a:t>
            </a:r>
            <a:r>
              <a:rPr lang="en-US" sz="2000" dirty="0"/>
              <a:t> y </a:t>
            </a:r>
            <a:r>
              <a:rPr lang="en-US" sz="2000" dirty="0" err="1"/>
              <a:t>gallech</a:t>
            </a:r>
            <a:r>
              <a:rPr lang="en-US" sz="2000" dirty="0"/>
              <a:t> </a:t>
            </a:r>
            <a:r>
              <a:rPr lang="en-US" sz="2000" dirty="0" err="1"/>
              <a:t>ei</a:t>
            </a:r>
            <a:r>
              <a:rPr lang="en-US" sz="2000" dirty="0"/>
              <a:t> </a:t>
            </a:r>
            <a:r>
              <a:rPr lang="en-US" sz="2000" dirty="0" err="1"/>
              <a:t>ddarparu</a:t>
            </a:r>
            <a:r>
              <a:rPr lang="en-US" sz="2000" dirty="0"/>
              <a:t>)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endParaRPr lang="en-US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E5205E8-66BB-2445-BA96-5A26E94DDECE}"/>
              </a:ext>
            </a:extLst>
          </p:cNvPr>
          <p:cNvSpPr txBox="1">
            <a:spLocks/>
          </p:cNvSpPr>
          <p:nvPr/>
        </p:nvSpPr>
        <p:spPr>
          <a:xfrm>
            <a:off x="4466457" y="1112564"/>
            <a:ext cx="4263330" cy="44046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en-GB" sz="2000" dirty="0"/>
              <a:t>To work together to generate research questions which are: 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A high priority for your organisations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‘Answerable’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Have your support (time and/or data)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EE37E3CD-2A9A-0941-B65B-9477CE7C95B8}"/>
              </a:ext>
            </a:extLst>
          </p:cNvPr>
          <p:cNvSpPr txBox="1">
            <a:spLocks/>
          </p:cNvSpPr>
          <p:nvPr/>
        </p:nvSpPr>
        <p:spPr>
          <a:xfrm>
            <a:off x="4463636" y="332656"/>
            <a:ext cx="4194143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Aim for this session</a:t>
            </a:r>
          </a:p>
          <a:p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780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2D08CE86-1ABB-1940-8266-4FE976107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705" y="1772816"/>
            <a:ext cx="6379095" cy="3588241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xmlns="" id="{8949F93E-4F06-944E-B642-D83204DCABCD}"/>
              </a:ext>
            </a:extLst>
          </p:cNvPr>
          <p:cNvSpPr txBox="1">
            <a:spLocks/>
          </p:cNvSpPr>
          <p:nvPr/>
        </p:nvSpPr>
        <p:spPr>
          <a:xfrm>
            <a:off x="755576" y="332657"/>
            <a:ext cx="3292673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Gwahanol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fathau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ymchwil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C6D26C65-E066-8645-8391-44FD6C928140}"/>
              </a:ext>
            </a:extLst>
          </p:cNvPr>
          <p:cNvSpPr txBox="1">
            <a:spLocks/>
          </p:cNvSpPr>
          <p:nvPr/>
        </p:nvSpPr>
        <p:spPr>
          <a:xfrm>
            <a:off x="4463636" y="332656"/>
            <a:ext cx="4194143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Different types of research</a:t>
            </a:r>
          </a:p>
          <a:p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5D50A9B-CE6F-D747-9880-C90C65D509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35956">
            <a:off x="587164" y="2355032"/>
            <a:ext cx="1704978" cy="306896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E7449678-6E61-9143-A4F2-63C7A3213C8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87"/>
          <a:stretch/>
        </p:blipFill>
        <p:spPr>
          <a:xfrm rot="815103">
            <a:off x="251710" y="1042396"/>
            <a:ext cx="2648422" cy="154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666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4F3FCE5A-7940-9F4F-8556-1D26B7B901AA}"/>
              </a:ext>
            </a:extLst>
          </p:cNvPr>
          <p:cNvSpPr txBox="1">
            <a:spLocks/>
          </p:cNvSpPr>
          <p:nvPr/>
        </p:nvSpPr>
        <p:spPr>
          <a:xfrm>
            <a:off x="467544" y="332657"/>
            <a:ext cx="3868737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Gwahanol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fathau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ymchwil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78E8A4E6-35FD-514C-9CBC-D1462E977858}"/>
              </a:ext>
            </a:extLst>
          </p:cNvPr>
          <p:cNvSpPr txBox="1">
            <a:spLocks/>
          </p:cNvSpPr>
          <p:nvPr/>
        </p:nvSpPr>
        <p:spPr>
          <a:xfrm>
            <a:off x="4463636" y="332656"/>
            <a:ext cx="4194143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Different types of research</a:t>
            </a:r>
          </a:p>
          <a:p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9E60764-3DD1-C448-97F5-1F3FD649132C}"/>
              </a:ext>
            </a:extLst>
          </p:cNvPr>
          <p:cNvSpPr txBox="1"/>
          <p:nvPr/>
        </p:nvSpPr>
        <p:spPr>
          <a:xfrm>
            <a:off x="4605010" y="1989589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entury Gothic" panose="020B0502020202020204" pitchFamily="34" charset="0"/>
              </a:rPr>
              <a:t>Cymuned</a:t>
            </a:r>
            <a:r>
              <a:rPr lang="en-US" b="1" dirty="0">
                <a:latin typeface="Century Gothic" panose="020B0502020202020204" pitchFamily="34" charset="0"/>
              </a:rPr>
              <a:t>/Community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0501BA4-5821-AE43-91AB-6EA3D95D118C}"/>
              </a:ext>
            </a:extLst>
          </p:cNvPr>
          <p:cNvSpPr txBox="1"/>
          <p:nvPr/>
        </p:nvSpPr>
        <p:spPr>
          <a:xfrm>
            <a:off x="4788024" y="4532559"/>
            <a:ext cx="1217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entury Gothic" panose="020B0502020202020204" pitchFamily="34" charset="0"/>
              </a:rPr>
              <a:t>Cartrefu</a:t>
            </a:r>
            <a:r>
              <a:rPr lang="en-US" b="1" dirty="0">
                <a:latin typeface="Century Gothic" panose="020B0502020202020204" pitchFamily="34" charset="0"/>
              </a:rPr>
              <a:t>/ Housing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189C803-342C-7547-8F54-65A9C7E2F938}"/>
              </a:ext>
            </a:extLst>
          </p:cNvPr>
          <p:cNvSpPr txBox="1"/>
          <p:nvPr/>
        </p:nvSpPr>
        <p:spPr>
          <a:xfrm>
            <a:off x="6072702" y="3243691"/>
            <a:ext cx="249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entury Gothic" panose="020B0502020202020204" pitchFamily="34" charset="0"/>
              </a:rPr>
              <a:t>Gofal</a:t>
            </a:r>
            <a:r>
              <a:rPr lang="en-US" b="1" dirty="0">
                <a:latin typeface="Century Gothic" panose="020B0502020202020204" pitchFamily="34" charset="0"/>
              </a:rPr>
              <a:t> </a:t>
            </a:r>
            <a:r>
              <a:rPr lang="en-US" b="1" dirty="0" err="1">
                <a:latin typeface="Century Gothic" panose="020B0502020202020204" pitchFamily="34" charset="0"/>
              </a:rPr>
              <a:t>cymdeithasol</a:t>
            </a:r>
            <a:r>
              <a:rPr lang="en-US" b="1" dirty="0">
                <a:latin typeface="Century Gothic" panose="020B0502020202020204" pitchFamily="34" charset="0"/>
              </a:rPr>
              <a:t>/ Social care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A84A8EC-6E7A-BA40-B291-8B43D7C43462}"/>
              </a:ext>
            </a:extLst>
          </p:cNvPr>
          <p:cNvSpPr txBox="1"/>
          <p:nvPr/>
        </p:nvSpPr>
        <p:spPr>
          <a:xfrm>
            <a:off x="967211" y="3243691"/>
            <a:ext cx="1367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entury Gothic" panose="020B0502020202020204" pitchFamily="34" charset="0"/>
              </a:rPr>
              <a:t>Addysg</a:t>
            </a:r>
            <a:r>
              <a:rPr lang="en-US" b="1" dirty="0">
                <a:latin typeface="Century Gothic" panose="020B0502020202020204" pitchFamily="34" charset="0"/>
              </a:rPr>
              <a:t>/</a:t>
            </a:r>
          </a:p>
          <a:p>
            <a:pPr algn="ctr"/>
            <a:r>
              <a:rPr lang="en-US" b="1" dirty="0">
                <a:latin typeface="Century Gothic" panose="020B0502020202020204" pitchFamily="34" charset="0"/>
              </a:rPr>
              <a:t>Education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5BC2BC8-0CDE-CB40-9337-C71C7A5717BD}"/>
              </a:ext>
            </a:extLst>
          </p:cNvPr>
          <p:cNvSpPr txBox="1"/>
          <p:nvPr/>
        </p:nvSpPr>
        <p:spPr>
          <a:xfrm>
            <a:off x="2858361" y="1989589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Gwaith/ Work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C9482B3-0355-904B-9B60-8BB8D436CBDE}"/>
              </a:ext>
            </a:extLst>
          </p:cNvPr>
          <p:cNvSpPr txBox="1"/>
          <p:nvPr/>
        </p:nvSpPr>
        <p:spPr>
          <a:xfrm>
            <a:off x="2941221" y="4515344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Ysbyty/ Hospital</a:t>
            </a:r>
          </a:p>
        </p:txBody>
      </p:sp>
      <p:pic>
        <p:nvPicPr>
          <p:cNvPr id="70" name="Graphic 69" descr="Man and woman">
            <a:extLst>
              <a:ext uri="{FF2B5EF4-FFF2-40B4-BE49-F238E27FC236}">
                <a16:creationId xmlns:a16="http://schemas.microsoft.com/office/drawing/2014/main" xmlns="" id="{3A5FDB8E-1FE7-A443-96AB-6944F6C64D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862742" y="2420888"/>
            <a:ext cx="914400" cy="914400"/>
          </a:xfrm>
          <a:prstGeom prst="rect">
            <a:avLst/>
          </a:prstGeom>
        </p:spPr>
      </p:pic>
      <p:pic>
        <p:nvPicPr>
          <p:cNvPr id="72" name="Graphic 71" descr="Books">
            <a:extLst>
              <a:ext uri="{FF2B5EF4-FFF2-40B4-BE49-F238E27FC236}">
                <a16:creationId xmlns:a16="http://schemas.microsoft.com/office/drawing/2014/main" xmlns="" id="{35BC864D-1035-1745-88F0-2E27E94C2C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93890" y="2437363"/>
            <a:ext cx="914400" cy="914400"/>
          </a:xfrm>
          <a:prstGeom prst="rect">
            <a:avLst/>
          </a:prstGeom>
        </p:spPr>
      </p:pic>
      <p:pic>
        <p:nvPicPr>
          <p:cNvPr id="74" name="Graphic 73" descr="Building">
            <a:extLst>
              <a:ext uri="{FF2B5EF4-FFF2-40B4-BE49-F238E27FC236}">
                <a16:creationId xmlns:a16="http://schemas.microsoft.com/office/drawing/2014/main" xmlns="" id="{BB03EDBB-63BA-4547-9479-1FBAFDEF136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941221" y="1155227"/>
            <a:ext cx="914400" cy="914400"/>
          </a:xfrm>
          <a:prstGeom prst="rect">
            <a:avLst/>
          </a:prstGeom>
        </p:spPr>
      </p:pic>
      <p:pic>
        <p:nvPicPr>
          <p:cNvPr id="76" name="Graphic 75" descr="Medical">
            <a:extLst>
              <a:ext uri="{FF2B5EF4-FFF2-40B4-BE49-F238E27FC236}">
                <a16:creationId xmlns:a16="http://schemas.microsoft.com/office/drawing/2014/main" xmlns="" id="{6D64F47B-21A9-F740-99A8-C8E52544E87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024081" y="3641066"/>
            <a:ext cx="914400" cy="914400"/>
          </a:xfrm>
          <a:prstGeom prst="rect">
            <a:avLst/>
          </a:prstGeom>
        </p:spPr>
      </p:pic>
      <p:pic>
        <p:nvPicPr>
          <p:cNvPr id="78" name="Graphic 77" descr="Home">
            <a:extLst>
              <a:ext uri="{FF2B5EF4-FFF2-40B4-BE49-F238E27FC236}">
                <a16:creationId xmlns:a16="http://schemas.microsoft.com/office/drawing/2014/main" xmlns="" id="{86F7AB9C-9D4D-6540-B257-6417C17399C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902344" y="3600649"/>
            <a:ext cx="914400" cy="914400"/>
          </a:xfrm>
          <a:prstGeom prst="rect">
            <a:avLst/>
          </a:prstGeom>
        </p:spPr>
      </p:pic>
      <p:pic>
        <p:nvPicPr>
          <p:cNvPr id="80" name="Graphic 79" descr="Group">
            <a:extLst>
              <a:ext uri="{FF2B5EF4-FFF2-40B4-BE49-F238E27FC236}">
                <a16:creationId xmlns:a16="http://schemas.microsoft.com/office/drawing/2014/main" xmlns="" id="{B6080882-3D1A-044D-A34A-F97F1C983BA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4860032" y="1170082"/>
            <a:ext cx="914400" cy="914400"/>
          </a:xfrm>
          <a:prstGeom prst="rect">
            <a:avLst/>
          </a:prstGeom>
        </p:spPr>
      </p:pic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xmlns="" id="{CFC65B05-E59D-B141-A6CC-5B9EA4DAB905}"/>
              </a:ext>
            </a:extLst>
          </p:cNvPr>
          <p:cNvCxnSpPr/>
          <p:nvPr/>
        </p:nvCxnSpPr>
        <p:spPr>
          <a:xfrm flipV="1">
            <a:off x="2108290" y="2204864"/>
            <a:ext cx="750071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xmlns="" id="{C60FC841-3D75-8E47-AFAE-9791FDF93871}"/>
              </a:ext>
            </a:extLst>
          </p:cNvPr>
          <p:cNvCxnSpPr>
            <a:cxnSpLocks/>
          </p:cNvCxnSpPr>
          <p:nvPr/>
        </p:nvCxnSpPr>
        <p:spPr>
          <a:xfrm>
            <a:off x="3938481" y="2204864"/>
            <a:ext cx="66652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xmlns="" id="{BD47FA88-1CF9-6549-A44E-BDF0A8D7CD7D}"/>
              </a:ext>
            </a:extLst>
          </p:cNvPr>
          <p:cNvCxnSpPr>
            <a:stCxn id="8" idx="3"/>
          </p:cNvCxnSpPr>
          <p:nvPr/>
        </p:nvCxnSpPr>
        <p:spPr>
          <a:xfrm>
            <a:off x="6117178" y="2312755"/>
            <a:ext cx="745564" cy="2521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xmlns="" id="{432F34D7-9983-8649-A255-906CA3415F42}"/>
              </a:ext>
            </a:extLst>
          </p:cNvPr>
          <p:cNvCxnSpPr/>
          <p:nvPr/>
        </p:nvCxnSpPr>
        <p:spPr>
          <a:xfrm flipH="1">
            <a:off x="5940152" y="3861048"/>
            <a:ext cx="654607" cy="40307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xmlns="" id="{A7D2F316-03B0-0646-B26B-D652C8EA771A}"/>
              </a:ext>
            </a:extLst>
          </p:cNvPr>
          <p:cNvCxnSpPr>
            <a:cxnSpLocks/>
          </p:cNvCxnSpPr>
          <p:nvPr/>
        </p:nvCxnSpPr>
        <p:spPr>
          <a:xfrm flipH="1">
            <a:off x="3995936" y="4293096"/>
            <a:ext cx="79208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xmlns="" id="{F27D73CD-5108-6449-B47C-A49CF2784A65}"/>
              </a:ext>
            </a:extLst>
          </p:cNvPr>
          <p:cNvCxnSpPr>
            <a:cxnSpLocks/>
            <a:stCxn id="76" idx="1"/>
          </p:cNvCxnSpPr>
          <p:nvPr/>
        </p:nvCxnSpPr>
        <p:spPr>
          <a:xfrm flipH="1" flipV="1">
            <a:off x="2334971" y="3789042"/>
            <a:ext cx="689110" cy="3092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xmlns="" id="{FFECD757-192F-D24D-9CD1-670E4DB34147}"/>
              </a:ext>
            </a:extLst>
          </p:cNvPr>
          <p:cNvCxnSpPr/>
          <p:nvPr/>
        </p:nvCxnSpPr>
        <p:spPr>
          <a:xfrm>
            <a:off x="2401912" y="3243691"/>
            <a:ext cx="2602136" cy="5453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xmlns="" id="{EBA48D84-9268-7044-A788-1B7D008BF6CC}"/>
              </a:ext>
            </a:extLst>
          </p:cNvPr>
          <p:cNvCxnSpPr/>
          <p:nvPr/>
        </p:nvCxnSpPr>
        <p:spPr>
          <a:xfrm flipV="1">
            <a:off x="3855621" y="2635920"/>
            <a:ext cx="1148427" cy="11531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xmlns="" id="{785587FA-7701-9849-9ADC-0867F49943D3}"/>
              </a:ext>
            </a:extLst>
          </p:cNvPr>
          <p:cNvCxnSpPr/>
          <p:nvPr/>
        </p:nvCxnSpPr>
        <p:spPr>
          <a:xfrm flipH="1" flipV="1">
            <a:off x="3938481" y="2492896"/>
            <a:ext cx="2067144" cy="8423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xmlns="" id="{D6D77104-5209-5E46-B459-576CAF24733F}"/>
              </a:ext>
            </a:extLst>
          </p:cNvPr>
          <p:cNvCxnSpPr>
            <a:stCxn id="12" idx="2"/>
            <a:endCxn id="76" idx="0"/>
          </p:cNvCxnSpPr>
          <p:nvPr/>
        </p:nvCxnSpPr>
        <p:spPr>
          <a:xfrm>
            <a:off x="3398421" y="2635920"/>
            <a:ext cx="82860" cy="100514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6797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A7B6B1B8-74E9-6A4D-8132-C0CFF9ED2C0D}"/>
              </a:ext>
            </a:extLst>
          </p:cNvPr>
          <p:cNvSpPr txBox="1">
            <a:spLocks/>
          </p:cNvSpPr>
          <p:nvPr/>
        </p:nvSpPr>
        <p:spPr>
          <a:xfrm>
            <a:off x="467544" y="332657"/>
            <a:ext cx="3868737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Sut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mae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heddiw’n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wahanol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xmlns="" id="{1058FD61-BFB3-7F40-A3F7-D244BF317669}"/>
              </a:ext>
            </a:extLst>
          </p:cNvPr>
          <p:cNvSpPr txBox="1">
            <a:spLocks/>
          </p:cNvSpPr>
          <p:nvPr/>
        </p:nvSpPr>
        <p:spPr>
          <a:xfrm>
            <a:off x="467544" y="1112564"/>
            <a:ext cx="3868737" cy="44046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US" sz="2000" dirty="0" err="1"/>
              <a:t>Buddsoddiad</a:t>
            </a:r>
            <a:r>
              <a:rPr lang="en-US" sz="2000" dirty="0"/>
              <a:t> </a:t>
            </a:r>
            <a:r>
              <a:rPr lang="en-US" sz="2000" dirty="0" err="1"/>
              <a:t>gan</a:t>
            </a:r>
            <a:r>
              <a:rPr lang="en-US" sz="2000" dirty="0"/>
              <a:t> </a:t>
            </a:r>
            <a:r>
              <a:rPr lang="en-US" sz="2000" dirty="0" err="1"/>
              <a:t>Llywodraeth</a:t>
            </a:r>
            <a:r>
              <a:rPr lang="en-US" sz="2000" dirty="0"/>
              <a:t> </a:t>
            </a:r>
            <a:r>
              <a:rPr lang="en-US" sz="2000" dirty="0" err="1"/>
              <a:t>Cymru</a:t>
            </a:r>
            <a:r>
              <a:rPr lang="en-US" sz="2000" dirty="0"/>
              <a:t> </a:t>
            </a:r>
            <a:r>
              <a:rPr lang="en-US" sz="2000" dirty="0" err="1"/>
              <a:t>a’r</a:t>
            </a:r>
            <a:r>
              <a:rPr lang="en-US" sz="2000" dirty="0"/>
              <a:t> </a:t>
            </a:r>
            <a:r>
              <a:rPr lang="en-US" sz="2000" dirty="0" err="1"/>
              <a:t>Cyngor</a:t>
            </a:r>
            <a:r>
              <a:rPr lang="en-US" sz="2000" dirty="0"/>
              <a:t> </a:t>
            </a:r>
            <a:r>
              <a:rPr lang="en-US" sz="2000" dirty="0" err="1"/>
              <a:t>Ymchwil</a:t>
            </a:r>
            <a:r>
              <a:rPr lang="en-US" sz="2000" dirty="0"/>
              <a:t> </a:t>
            </a:r>
            <a:r>
              <a:rPr lang="en-US" sz="2000" dirty="0" err="1"/>
              <a:t>Economaidd</a:t>
            </a:r>
            <a:r>
              <a:rPr lang="en-US" sz="2000" dirty="0"/>
              <a:t> a </a:t>
            </a:r>
            <a:r>
              <a:rPr lang="en-US" sz="2000" dirty="0" err="1"/>
              <a:t>Chymdeithasol</a:t>
            </a:r>
            <a:endParaRPr lang="en-US" sz="2000" dirty="0"/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US" sz="2000" dirty="0" err="1"/>
              <a:t>Ymchwilwyr</a:t>
            </a:r>
            <a:r>
              <a:rPr lang="en-US" sz="2000" dirty="0"/>
              <a:t> </a:t>
            </a:r>
            <a:r>
              <a:rPr lang="en-US" sz="2000" dirty="0" err="1"/>
              <a:t>yn</a:t>
            </a:r>
            <a:r>
              <a:rPr lang="en-US" sz="2000" dirty="0"/>
              <a:t> </a:t>
            </a:r>
            <a:r>
              <a:rPr lang="en-US" sz="2000" dirty="0" err="1"/>
              <a:t>barod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gymryd</a:t>
            </a:r>
            <a:r>
              <a:rPr lang="en-US" sz="2000" dirty="0"/>
              <a:t> </a:t>
            </a:r>
            <a:r>
              <a:rPr lang="en-US" sz="2000" dirty="0" err="1"/>
              <a:t>eich</a:t>
            </a:r>
            <a:r>
              <a:rPr lang="en-US" sz="2000" dirty="0"/>
              <a:t> </a:t>
            </a:r>
            <a:r>
              <a:rPr lang="en-US" sz="2000" dirty="0" err="1"/>
              <a:t>syniadau</a:t>
            </a:r>
            <a:r>
              <a:rPr lang="en-US" sz="2000" dirty="0"/>
              <a:t> </a:t>
            </a:r>
            <a:r>
              <a:rPr lang="en-US" sz="2000" dirty="0" err="1"/>
              <a:t>ymlaen</a:t>
            </a:r>
            <a:endParaRPr lang="en-US" sz="2000" dirty="0"/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US" sz="2000" dirty="0" err="1"/>
              <a:t>Ystod</a:t>
            </a:r>
            <a:r>
              <a:rPr lang="en-US" sz="2000" dirty="0"/>
              <a:t> </a:t>
            </a:r>
            <a:r>
              <a:rPr lang="en-US" sz="2000" dirty="0" err="1"/>
              <a:t>eang</a:t>
            </a:r>
            <a:r>
              <a:rPr lang="en-US" sz="2000" dirty="0"/>
              <a:t> o </a:t>
            </a:r>
            <a:r>
              <a:rPr lang="en-US" sz="2000" dirty="0" err="1"/>
              <a:t>randdeiliaid</a:t>
            </a:r>
            <a:r>
              <a:rPr lang="en-US" sz="2000" dirty="0"/>
              <a:t> o </a:t>
            </a:r>
            <a:r>
              <a:rPr lang="en-US" sz="2000" dirty="0" err="1"/>
              <a:t>wahanol</a:t>
            </a:r>
            <a:r>
              <a:rPr lang="en-US" sz="2000" dirty="0"/>
              <a:t> </a:t>
            </a:r>
            <a:r>
              <a:rPr lang="en-US" sz="2000" dirty="0" err="1"/>
              <a:t>wasanaethau</a:t>
            </a:r>
            <a:r>
              <a:rPr lang="en-US" sz="2000" dirty="0"/>
              <a:t> ac ALL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US" sz="2000" dirty="0" err="1"/>
              <a:t>Cyfle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ennill</a:t>
            </a:r>
            <a:r>
              <a:rPr lang="en-US" sz="2000" dirty="0"/>
              <a:t> </a:t>
            </a:r>
            <a:r>
              <a:rPr lang="en-US" sz="2000" dirty="0" err="1"/>
              <a:t>eich</a:t>
            </a:r>
            <a:r>
              <a:rPr lang="en-US" sz="2000" dirty="0"/>
              <a:t> </a:t>
            </a:r>
            <a:r>
              <a:rPr lang="en-US" sz="2000" dirty="0" err="1"/>
              <a:t>ymrwmiad</a:t>
            </a:r>
            <a:r>
              <a:rPr lang="en-US" sz="2000" dirty="0"/>
              <a:t> </a:t>
            </a:r>
            <a:r>
              <a:rPr lang="en-US" sz="2000" dirty="0" err="1"/>
              <a:t>a’ch</a:t>
            </a:r>
            <a:r>
              <a:rPr lang="en-US" sz="2000" dirty="0"/>
              <a:t> </a:t>
            </a:r>
            <a:r>
              <a:rPr lang="en-US" sz="2000" dirty="0" err="1"/>
              <a:t>cefnogaeth</a:t>
            </a:r>
            <a:endParaRPr lang="en-US" sz="2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E203168-7368-1E4C-9B3A-46D3E8277BA1}"/>
              </a:ext>
            </a:extLst>
          </p:cNvPr>
          <p:cNvSpPr txBox="1">
            <a:spLocks/>
          </p:cNvSpPr>
          <p:nvPr/>
        </p:nvSpPr>
        <p:spPr>
          <a:xfrm>
            <a:off x="4466457" y="1112564"/>
            <a:ext cx="4263330" cy="44046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Investment by Welsh Government and the Economic &amp; Social Research Council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Researchers ready to take your ideas forward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A broad range of stakeholders from across LAs and services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accent5">
                  <a:lumMod val="75000"/>
                </a:schemeClr>
              </a:buClr>
            </a:pPr>
            <a:r>
              <a:rPr lang="en-GB" sz="2000" dirty="0"/>
              <a:t>An opportunity to gain your commitment and support for this research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80BA7E95-2295-A94A-905C-EAFD87D9E454}"/>
              </a:ext>
            </a:extLst>
          </p:cNvPr>
          <p:cNvSpPr txBox="1">
            <a:spLocks/>
          </p:cNvSpPr>
          <p:nvPr/>
        </p:nvSpPr>
        <p:spPr>
          <a:xfrm>
            <a:off x="4463636" y="332656"/>
            <a:ext cx="4194143" cy="8316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What’s different about today?</a:t>
            </a:r>
          </a:p>
          <a:p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17537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metadata xmlns="http://www.objective.com/ecm/document/metadata/FF3C5B18883D4E21973B57C2EEED7FD1" version="1.0.0">
  <systemFields>
    <field name="Objective-Id">
      <value order="0">A25618973</value>
    </field>
    <field name="Objective-Title">
      <value order="0">ADSS-C Spring seminar slides Draft 2  bilingual</value>
    </field>
    <field name="Objective-Description">
      <value order="0"/>
    </field>
    <field name="Objective-CreationStamp">
      <value order="0">2019-03-19T11:46:54Z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2019-03-19T12:23:28Z</value>
    </field>
    <field name="Objective-Owner">
      <value order="0">Venables, Dan (HSS - DHP - R&amp;D)</value>
    </field>
    <field name="Objective-Path">
      <value order="0">Objective Global Folder:Business File Plan:Health &amp; Social Services (HSS):Health &amp; Social Services (HSS) - DPH - Research &amp; Development:1 - Save:Directorate of Population Health - Research &amp; Development:Research policy &amp; strategy:Social Care R&amp;D Policy:Social Care Research &amp; Development Strategy - Strategic Planning -  2018-2020</value>
    </field>
    <field name="Objective-Parent">
      <value order="0">Social Care Research &amp; Development Strategy - Strategic Planning -  2018-2020</value>
    </field>
    <field name="Objective-State">
      <value order="0">Being Edited</value>
    </field>
    <field name="Objective-VersionId">
      <value order="0">vA50912950</value>
    </field>
    <field name="Objective-Version">
      <value order="0">3.1</value>
    </field>
    <field name="Objective-VersionNumber">
      <value order="0">5</value>
    </field>
    <field name="Objective-VersionComment">
      <value order="0"/>
    </field>
    <field name="Objective-FileNumber">
      <value order="0">qA1369986</value>
    </field>
    <field name="Objective-Classification">
      <value order="0">Official</value>
    </field>
    <field name="Objective-Caveats">
      <value order="0"/>
    </field>
  </systemFields>
  <catalogues>
    <catalogue name="Document Type Catalogue" type="type" ori="id:cA14">
      <field name="Objective-Language">
        <value order="0">English (eng)</value>
      </field>
      <field name="Objective-Date Acquired">
        <value order="0">2019-03-19T23:59:59Z</value>
      </field>
      <field name="Objective-What to Keep">
        <value order="0">No</value>
      </field>
      <field name="Objective-Official Translation">
        <value order="0"/>
      </field>
      <field name="Objective-Connect Creator">
        <value order="0"/>
      </field>
    </catalogue>
  </catalogues>
</metadat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</TotalTime>
  <Words>703</Words>
  <Application>Microsoft Office PowerPoint</Application>
  <PresentationFormat>On-screen Show (4:3)</PresentationFormat>
  <Paragraphs>130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Custom Design</vt:lpstr>
      <vt:lpstr>Strategic Coordination of Social Care R&amp;D</vt:lpstr>
      <vt:lpstr>PowerPoint Presentation</vt:lpstr>
      <vt:lpstr>PowerPoint Presentation</vt:lpstr>
      <vt:lpstr>PowerPoint Presentation</vt:lpstr>
      <vt:lpstr>Today’s session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Welsh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Coordination of Social Care R&amp;D</dc:title>
  <dc:creator>Dan Venables</dc:creator>
  <cp:lastModifiedBy>Dan Venables</cp:lastModifiedBy>
  <cp:revision>51</cp:revision>
  <cp:lastPrinted>2019-03-19T11:51:37Z</cp:lastPrinted>
  <dcterms:created xsi:type="dcterms:W3CDTF">2019-03-15T10:21:57Z</dcterms:created>
  <dcterms:modified xsi:type="dcterms:W3CDTF">2019-03-20T15:34:59Z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A25618973</vt:lpwstr>
  </property>
  <property fmtid="{D5CDD505-2E9C-101B-9397-08002B2CF9AE}" pid="4" name="Objective-Title">
    <vt:lpwstr>ADSS-C Spring seminar slides Draft 2  bilingual</vt:lpwstr>
  </property>
  <property fmtid="{D5CDD505-2E9C-101B-9397-08002B2CF9AE}" pid="5" name="Objective-Description">
    <vt:lpwstr/>
  </property>
  <property fmtid="{D5CDD505-2E9C-101B-9397-08002B2CF9AE}" pid="6" name="Objective-CreationStamp">
    <vt:filetime>2019-03-19T11:47:05Z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2019-03-19T12:25:00Z</vt:filetime>
  </property>
  <property fmtid="{D5CDD505-2E9C-101B-9397-08002B2CF9AE}" pid="10" name="Objective-ModificationStamp">
    <vt:filetime>2019-03-19T12:25:00Z</vt:filetime>
  </property>
  <property fmtid="{D5CDD505-2E9C-101B-9397-08002B2CF9AE}" pid="11" name="Objective-Owner">
    <vt:lpwstr>Venables, Dan (HSS - DHP - R&amp;D)</vt:lpwstr>
  </property>
  <property fmtid="{D5CDD505-2E9C-101B-9397-08002B2CF9AE}" pid="12" name="Objective-Path">
    <vt:lpwstr>Objective Global Folder:Business File Plan:Health &amp; Social Services (HSS):Health &amp; Social Services (HSS) - DPH - Research &amp; Development:1 - Save:Directorate of Population Health - Research &amp; Development:Research policy &amp; strategy:Social Care R&amp;D Policy:So</vt:lpwstr>
  </property>
  <property fmtid="{D5CDD505-2E9C-101B-9397-08002B2CF9AE}" pid="13" name="Objective-Parent">
    <vt:lpwstr>Social Care Research &amp; Development Strategy - Strategic Planning -  2018-2020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vA50912950</vt:lpwstr>
  </property>
  <property fmtid="{D5CDD505-2E9C-101B-9397-08002B2CF9AE}" pid="16" name="Objective-Version">
    <vt:lpwstr>4.0</vt:lpwstr>
  </property>
  <property fmtid="{D5CDD505-2E9C-101B-9397-08002B2CF9AE}" pid="17" name="Objective-VersionNumber">
    <vt:r8>5</vt:r8>
  </property>
  <property fmtid="{D5CDD505-2E9C-101B-9397-08002B2CF9AE}" pid="18" name="Objective-VersionComment">
    <vt:lpwstr/>
  </property>
  <property fmtid="{D5CDD505-2E9C-101B-9397-08002B2CF9AE}" pid="19" name="Objective-FileNumber">
    <vt:lpwstr/>
  </property>
  <property fmtid="{D5CDD505-2E9C-101B-9397-08002B2CF9AE}" pid="20" name="Objective-Classification">
    <vt:lpwstr>[Inherited - Official]</vt:lpwstr>
  </property>
  <property fmtid="{D5CDD505-2E9C-101B-9397-08002B2CF9AE}" pid="21" name="Objective-Caveats">
    <vt:lpwstr/>
  </property>
  <property fmtid="{D5CDD505-2E9C-101B-9397-08002B2CF9AE}" pid="22" name="Objective-Language">
    <vt:lpwstr>English (eng)</vt:lpwstr>
  </property>
  <property fmtid="{D5CDD505-2E9C-101B-9397-08002B2CF9AE}" pid="23" name="Objective-Date Acquired">
    <vt:filetime>2019-03-19T23:59:59Z</vt:filetime>
  </property>
  <property fmtid="{D5CDD505-2E9C-101B-9397-08002B2CF9AE}" pid="24" name="Objective-What to Keep">
    <vt:lpwstr>No</vt:lpwstr>
  </property>
  <property fmtid="{D5CDD505-2E9C-101B-9397-08002B2CF9AE}" pid="25" name="Objective-Official Translation">
    <vt:lpwstr/>
  </property>
  <property fmtid="{D5CDD505-2E9C-101B-9397-08002B2CF9AE}" pid="26" name="Objective-Connect Creator">
    <vt:lpwstr/>
  </property>
  <property fmtid="{D5CDD505-2E9C-101B-9397-08002B2CF9AE}" pid="27" name="Objective-Comment">
    <vt:lpwstr/>
  </property>
  <property fmtid="{D5CDD505-2E9C-101B-9397-08002B2CF9AE}" pid="28" name="Objective-Language [system]">
    <vt:lpwstr>English (eng)</vt:lpwstr>
  </property>
  <property fmtid="{D5CDD505-2E9C-101B-9397-08002B2CF9AE}" pid="29" name="Objective-Date Acquired [system]">
    <vt:filetime>2019-03-19T00:00:00Z</vt:filetime>
  </property>
  <property fmtid="{D5CDD505-2E9C-101B-9397-08002B2CF9AE}" pid="30" name="Objective-What to Keep [system]">
    <vt:lpwstr>No</vt:lpwstr>
  </property>
  <property fmtid="{D5CDD505-2E9C-101B-9397-08002B2CF9AE}" pid="31" name="Objective-Official Translation [system]">
    <vt:lpwstr/>
  </property>
  <property fmtid="{D5CDD505-2E9C-101B-9397-08002B2CF9AE}" pid="32" name="Objective-Connect Creator [system]">
    <vt:lpwstr/>
  </property>
</Properties>
</file>